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272" r:id="rId2"/>
    <p:sldId id="256" r:id="rId3"/>
    <p:sldId id="257" r:id="rId4"/>
    <p:sldId id="259" r:id="rId5"/>
    <p:sldId id="258" r:id="rId6"/>
    <p:sldId id="260" r:id="rId7"/>
    <p:sldId id="261" r:id="rId8"/>
    <p:sldId id="341" r:id="rId9"/>
    <p:sldId id="275" r:id="rId10"/>
    <p:sldId id="274" r:id="rId11"/>
    <p:sldId id="344" r:id="rId12"/>
    <p:sldId id="330" r:id="rId13"/>
    <p:sldId id="331" r:id="rId14"/>
    <p:sldId id="338" r:id="rId15"/>
    <p:sldId id="339" r:id="rId16"/>
    <p:sldId id="340" r:id="rId17"/>
    <p:sldId id="337" r:id="rId18"/>
    <p:sldId id="335" r:id="rId19"/>
    <p:sldId id="320" r:id="rId20"/>
    <p:sldId id="281" r:id="rId21"/>
    <p:sldId id="282" r:id="rId22"/>
    <p:sldId id="283" r:id="rId23"/>
    <p:sldId id="284" r:id="rId24"/>
    <p:sldId id="285" r:id="rId25"/>
    <p:sldId id="286" r:id="rId26"/>
    <p:sldId id="345" r:id="rId27"/>
    <p:sldId id="346" r:id="rId28"/>
    <p:sldId id="347" r:id="rId29"/>
    <p:sldId id="348" r:id="rId3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574" autoAdjust="0"/>
    <p:restoredTop sz="94607" autoAdjust="0"/>
  </p:normalViewPr>
  <p:slideViewPr>
    <p:cSldViewPr>
      <p:cViewPr varScale="1">
        <p:scale>
          <a:sx n="72" d="100"/>
          <a:sy n="72" d="100"/>
        </p:scale>
        <p:origin x="192" y="60"/>
      </p:cViewPr>
      <p:guideLst>
        <p:guide orient="horz" pos="2160"/>
        <p:guide pos="2880"/>
      </p:guideLst>
    </p:cSldViewPr>
  </p:slideViewPr>
  <p:outlineViewPr>
    <p:cViewPr>
      <p:scale>
        <a:sx n="20" d="100"/>
        <a:sy n="20" d="100"/>
      </p:scale>
      <p:origin x="0" y="1023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265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24784D-1C67-4D2B-AB3D-D295251504CD}" type="datetimeFigureOut">
              <a:rPr lang="el-GR" smtClean="0"/>
              <a:pPr/>
              <a:t>21/2/2015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DE435C-5487-4731-95F5-47BD9BECF8B7}" type="slidenum">
              <a:rPr lang="el-GR" smtClean="0"/>
              <a:pPr/>
              <a:t>‹#›</a:t>
            </a:fld>
            <a:endParaRPr lang="el-GR"/>
          </a:p>
        </p:txBody>
      </p:sp>
    </p:spTree>
    <p:extLst>
      <p:ext uri="{BB962C8B-B14F-4D97-AF65-F5344CB8AC3E}">
        <p14:creationId xmlns:p14="http://schemas.microsoft.com/office/powerpoint/2010/main" val="2080576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FFDE435C-5487-4731-95F5-47BD9BECF8B7}" type="slidenum">
              <a:rPr lang="el-GR" smtClean="0"/>
              <a:pPr/>
              <a:t>1</a:t>
            </a:fld>
            <a:endParaRPr lang="el-GR"/>
          </a:p>
        </p:txBody>
      </p:sp>
    </p:spTree>
    <p:extLst>
      <p:ext uri="{BB962C8B-B14F-4D97-AF65-F5344CB8AC3E}">
        <p14:creationId xmlns:p14="http://schemas.microsoft.com/office/powerpoint/2010/main" val="3947223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FFDE435C-5487-4731-95F5-47BD9BECF8B7}" type="slidenum">
              <a:rPr lang="el-GR" smtClean="0"/>
              <a:pPr/>
              <a:t>2</a:t>
            </a:fld>
            <a:endParaRPr lang="el-GR"/>
          </a:p>
        </p:txBody>
      </p:sp>
    </p:spTree>
    <p:extLst>
      <p:ext uri="{BB962C8B-B14F-4D97-AF65-F5344CB8AC3E}">
        <p14:creationId xmlns:p14="http://schemas.microsoft.com/office/powerpoint/2010/main" val="3834320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FFDE435C-5487-4731-95F5-47BD9BECF8B7}" type="slidenum">
              <a:rPr lang="el-GR" smtClean="0"/>
              <a:pPr/>
              <a:t>4</a:t>
            </a:fld>
            <a:endParaRPr lang="el-GR"/>
          </a:p>
        </p:txBody>
      </p:sp>
    </p:spTree>
    <p:extLst>
      <p:ext uri="{BB962C8B-B14F-4D97-AF65-F5344CB8AC3E}">
        <p14:creationId xmlns:p14="http://schemas.microsoft.com/office/powerpoint/2010/main" val="1773906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FFDE435C-5487-4731-95F5-47BD9BECF8B7}" type="slidenum">
              <a:rPr lang="el-GR" smtClean="0"/>
              <a:pPr/>
              <a:t>27</a:t>
            </a:fld>
            <a:endParaRPr lang="el-GR"/>
          </a:p>
        </p:txBody>
      </p:sp>
    </p:spTree>
    <p:extLst>
      <p:ext uri="{BB962C8B-B14F-4D97-AF65-F5344CB8AC3E}">
        <p14:creationId xmlns:p14="http://schemas.microsoft.com/office/powerpoint/2010/main" val="244670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6 - Ισοσκελές τρίγωνο"/>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540544" y="776288"/>
            <a:ext cx="8062912" cy="1470025"/>
          </a:xfrm>
        </p:spPr>
        <p:txBody>
          <a:bodyPr anchor="b">
            <a:normAutofit/>
          </a:bodyPr>
          <a:lstStyle>
            <a:lvl1pPr algn="r">
              <a:defRPr sz="440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1371600" y="6012656"/>
            <a:ext cx="5791200" cy="365125"/>
          </a:xfrm>
        </p:spPr>
        <p:txBody>
          <a:bodyPr tIns="0" bIns="0" anchor="t"/>
          <a:lstStyle>
            <a:lvl1pPr algn="r">
              <a:defRPr sz="1000"/>
            </a:lvl1pPr>
          </a:lstStyle>
          <a:p>
            <a:fld id="{9BC38116-3E93-4153-9B44-24AA568C1085}" type="datetimeFigureOut">
              <a:rPr lang="el-GR" smtClean="0"/>
              <a:pPr/>
              <a:t>21/2/2015</a:t>
            </a:fld>
            <a:endParaRPr lang="el-GR"/>
          </a:p>
        </p:txBody>
      </p:sp>
      <p:sp>
        <p:nvSpPr>
          <p:cNvPr id="17" name="16 - Θέση υποσέλιδου"/>
          <p:cNvSpPr>
            <a:spLocks noGrp="1"/>
          </p:cNvSpPr>
          <p:nvPr>
            <p:ph type="ftr" sz="quarter" idx="11"/>
          </p:nvPr>
        </p:nvSpPr>
        <p:spPr>
          <a:xfrm>
            <a:off x="1371600" y="5650704"/>
            <a:ext cx="5791200" cy="365125"/>
          </a:xfrm>
        </p:spPr>
        <p:txBody>
          <a:bodyPr tIns="0" bIns="0" anchor="b"/>
          <a:lstStyle>
            <a:lvl1pPr algn="r">
              <a:defRPr sz="1100"/>
            </a:lvl1pPr>
          </a:lstStyle>
          <a:p>
            <a:endParaRPr lang="el-GR"/>
          </a:p>
        </p:txBody>
      </p:sp>
      <p:sp>
        <p:nvSpPr>
          <p:cNvPr id="29" name="28 - Θέση αριθμού διαφάνειας"/>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120F6457-E3D5-4838-8C3A-B926A4739BCA}" type="slidenum">
              <a:rPr lang="el-GR" smtClean="0"/>
              <a:pPr/>
              <a:t>‹#›</a:t>
            </a:fld>
            <a:endParaRPr lang="el-GR"/>
          </a:p>
        </p:txBody>
      </p:sp>
    </p:spTree>
  </p:cSld>
  <p:clrMapOvr>
    <a:masterClrMapping/>
  </p:clrMapOvr>
  <p:transition>
    <p:wheel spokes="2"/>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9BC38116-3E93-4153-9B44-24AA568C1085}" type="datetimeFigureOut">
              <a:rPr lang="el-GR" smtClean="0"/>
              <a:pPr/>
              <a:t>21/2/2015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20F6457-E3D5-4838-8C3A-B926A4739BCA}" type="slidenum">
              <a:rPr lang="el-GR" smtClean="0"/>
              <a:pPr/>
              <a:t>‹#›</a:t>
            </a:fld>
            <a:endParaRPr lang="el-GR"/>
          </a:p>
        </p:txBody>
      </p:sp>
    </p:spTree>
  </p:cSld>
  <p:clrMapOvr>
    <a:masterClrMapping/>
  </p:clrMapOvr>
  <p:transition>
    <p:wheel spokes="2"/>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381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381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9BC38116-3E93-4153-9B44-24AA568C1085}" type="datetimeFigureOut">
              <a:rPr lang="el-GR" smtClean="0"/>
              <a:pPr/>
              <a:t>21/2/2015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20F6457-E3D5-4838-8C3A-B926A4739BCA}" type="slidenum">
              <a:rPr lang="el-GR" smtClean="0"/>
              <a:pPr/>
              <a:t>‹#›</a:t>
            </a:fld>
            <a:endParaRPr lang="el-GR"/>
          </a:p>
        </p:txBody>
      </p:sp>
    </p:spTree>
  </p:cSld>
  <p:clrMapOvr>
    <a:masterClrMapping/>
  </p:clrMapOvr>
  <p:transition>
    <p:wheel spokes="2"/>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7494"/>
            <a:ext cx="8229600" cy="1399032"/>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a:xfrm>
            <a:off x="457200" y="1882808"/>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4791456" y="6480048"/>
            <a:ext cx="2133600" cy="301752"/>
          </a:xfrm>
        </p:spPr>
        <p:txBody>
          <a:bodyPr/>
          <a:lstStyle/>
          <a:p>
            <a:fld id="{9BC38116-3E93-4153-9B44-24AA568C1085}" type="datetimeFigureOut">
              <a:rPr lang="el-GR" smtClean="0"/>
              <a:pPr/>
              <a:t>21/2/2015</a:t>
            </a:fld>
            <a:endParaRPr lang="el-GR"/>
          </a:p>
        </p:txBody>
      </p:sp>
      <p:sp>
        <p:nvSpPr>
          <p:cNvPr id="5" name="4 - Θέση υποσέλιδου"/>
          <p:cNvSpPr>
            <a:spLocks noGrp="1"/>
          </p:cNvSpPr>
          <p:nvPr>
            <p:ph type="ftr" sz="quarter" idx="11"/>
          </p:nvPr>
        </p:nvSpPr>
        <p:spPr>
          <a:xfrm>
            <a:off x="457200" y="6480969"/>
            <a:ext cx="4260056" cy="300831"/>
          </a:xfrm>
        </p:spPr>
        <p:txBody>
          <a:bodyPr/>
          <a:lstStyle/>
          <a:p>
            <a:endParaRPr lang="el-GR"/>
          </a:p>
        </p:txBody>
      </p:sp>
      <p:sp>
        <p:nvSpPr>
          <p:cNvPr id="6" name="5 - Θέση αριθμού διαφάνειας"/>
          <p:cNvSpPr>
            <a:spLocks noGrp="1"/>
          </p:cNvSpPr>
          <p:nvPr>
            <p:ph type="sldNum" sz="quarter" idx="12"/>
          </p:nvPr>
        </p:nvSpPr>
        <p:spPr/>
        <p:txBody>
          <a:bodyPr/>
          <a:lstStyle/>
          <a:p>
            <a:fld id="{120F6457-E3D5-4838-8C3A-B926A4739BCA}" type="slidenum">
              <a:rPr lang="el-GR" smtClean="0"/>
              <a:pPr/>
              <a:t>‹#›</a:t>
            </a:fld>
            <a:endParaRPr lang="el-GR"/>
          </a:p>
        </p:txBody>
      </p:sp>
    </p:spTree>
  </p:cSld>
  <p:clrMapOvr>
    <a:masterClrMapping/>
  </p:clrMapOvr>
  <p:transition>
    <p:wheel spokes="2"/>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9" name="8 - Ορθογώνιο τρίγωνο"/>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 Ισοσκελές τρίγωνο"/>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 Θέση ημερομηνίας"/>
          <p:cNvSpPr>
            <a:spLocks noGrp="1"/>
          </p:cNvSpPr>
          <p:nvPr>
            <p:ph type="dt" sz="half" idx="10"/>
          </p:nvPr>
        </p:nvSpPr>
        <p:spPr>
          <a:xfrm>
            <a:off x="6955632" y="6477000"/>
            <a:ext cx="2133600" cy="304800"/>
          </a:xfrm>
        </p:spPr>
        <p:txBody>
          <a:bodyPr/>
          <a:lstStyle/>
          <a:p>
            <a:fld id="{9BC38116-3E93-4153-9B44-24AA568C1085}" type="datetimeFigureOut">
              <a:rPr lang="el-GR" smtClean="0"/>
              <a:pPr/>
              <a:t>21/2/2015</a:t>
            </a:fld>
            <a:endParaRPr lang="el-GR"/>
          </a:p>
        </p:txBody>
      </p:sp>
      <p:sp>
        <p:nvSpPr>
          <p:cNvPr id="5" name="4 - Θέση υποσέλιδου"/>
          <p:cNvSpPr>
            <a:spLocks noGrp="1"/>
          </p:cNvSpPr>
          <p:nvPr>
            <p:ph type="ftr" sz="quarter" idx="11"/>
          </p:nvPr>
        </p:nvSpPr>
        <p:spPr>
          <a:xfrm>
            <a:off x="2619376" y="6480969"/>
            <a:ext cx="4260056" cy="300831"/>
          </a:xfrm>
        </p:spPr>
        <p:txBody>
          <a:bodyPr/>
          <a:lstStyle/>
          <a:p>
            <a:endParaRPr lang="el-GR"/>
          </a:p>
        </p:txBody>
      </p:sp>
      <p:sp>
        <p:nvSpPr>
          <p:cNvPr id="6" name="5 - Θέση αριθμού διαφάνειας"/>
          <p:cNvSpPr>
            <a:spLocks noGrp="1"/>
          </p:cNvSpPr>
          <p:nvPr>
            <p:ph type="sldNum" sz="quarter" idx="12"/>
          </p:nvPr>
        </p:nvSpPr>
        <p:spPr>
          <a:xfrm>
            <a:off x="8451056" y="809624"/>
            <a:ext cx="502920" cy="300831"/>
          </a:xfrm>
        </p:spPr>
        <p:txBody>
          <a:bodyPr/>
          <a:lstStyle/>
          <a:p>
            <a:fld id="{120F6457-E3D5-4838-8C3A-B926A4739BCA}" type="slidenum">
              <a:rPr lang="el-GR" smtClean="0"/>
              <a:pPr/>
              <a:t>‹#›</a:t>
            </a:fld>
            <a:endParaRPr lang="el-GR"/>
          </a:p>
        </p:txBody>
      </p:sp>
      <p:cxnSp>
        <p:nvCxnSpPr>
          <p:cNvPr id="11" name="10 - Ευθεία γραμμή σύνδεσης"/>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 Ευθεία γραμμή σύνδεσης"/>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 Τίτλος"/>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Tree>
  </p:cSld>
  <p:clrMapOvr>
    <a:overrideClrMapping bg1="dk1" tx1="lt1" bg2="dk2" tx2="lt2" accent1="accent1" accent2="accent2" accent3="accent3" accent4="accent4" accent5="accent5" accent6="accent6" hlink="hlink" folHlink="folHlink"/>
  </p:clrMapOvr>
  <p:transition>
    <p:wheel spokes="2"/>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marL="0" algn="l">
              <a:defRPr/>
            </a:lvl1p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4791456" y="6480969"/>
            <a:ext cx="2133600" cy="301752"/>
          </a:xfrm>
        </p:spPr>
        <p:txBody>
          <a:bodyPr/>
          <a:lstStyle/>
          <a:p>
            <a:fld id="{9BC38116-3E93-4153-9B44-24AA568C1085}" type="datetimeFigureOut">
              <a:rPr lang="el-GR" smtClean="0"/>
              <a:pPr/>
              <a:t>21/2/2015</a:t>
            </a:fld>
            <a:endParaRPr lang="el-GR"/>
          </a:p>
        </p:txBody>
      </p:sp>
      <p:sp>
        <p:nvSpPr>
          <p:cNvPr id="6" name="5 - Θέση υποσέλιδου"/>
          <p:cNvSpPr>
            <a:spLocks noGrp="1"/>
          </p:cNvSpPr>
          <p:nvPr>
            <p:ph type="ftr" sz="quarter" idx="11"/>
          </p:nvPr>
        </p:nvSpPr>
        <p:spPr>
          <a:xfrm>
            <a:off x="457200" y="6480969"/>
            <a:ext cx="4260056" cy="301752"/>
          </a:xfrm>
        </p:spPr>
        <p:txBody>
          <a:bodyPr/>
          <a:lstStyle/>
          <a:p>
            <a:endParaRPr lang="el-GR"/>
          </a:p>
        </p:txBody>
      </p:sp>
      <p:sp>
        <p:nvSpPr>
          <p:cNvPr id="7" name="6 - Θέση αριθμού διαφάνειας"/>
          <p:cNvSpPr>
            <a:spLocks noGrp="1"/>
          </p:cNvSpPr>
          <p:nvPr>
            <p:ph type="sldNum" sz="quarter" idx="12"/>
          </p:nvPr>
        </p:nvSpPr>
        <p:spPr>
          <a:xfrm>
            <a:off x="7589520" y="6480969"/>
            <a:ext cx="502920" cy="301752"/>
          </a:xfrm>
        </p:spPr>
        <p:txBody>
          <a:bodyPr/>
          <a:lstStyle/>
          <a:p>
            <a:fld id="{120F6457-E3D5-4838-8C3A-B926A4739BCA}" type="slidenum">
              <a:rPr lang="el-GR" smtClean="0"/>
              <a:pPr/>
              <a:t>‹#›</a:t>
            </a:fld>
            <a:endParaRPr lang="el-GR"/>
          </a:p>
        </p:txBody>
      </p:sp>
    </p:spTree>
  </p:cSld>
  <p:clrMapOvr>
    <a:masterClrMapping/>
  </p:clrMapOvr>
  <p:transition>
    <p:wheel spokes="2"/>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a:xfrm>
            <a:off x="4791456" y="6480969"/>
            <a:ext cx="2130552" cy="301752"/>
          </a:xfrm>
        </p:spPr>
        <p:txBody>
          <a:bodyPr/>
          <a:lstStyle/>
          <a:p>
            <a:fld id="{9BC38116-3E93-4153-9B44-24AA568C1085}" type="datetimeFigureOut">
              <a:rPr lang="el-GR" smtClean="0"/>
              <a:pPr/>
              <a:t>21/2/2015</a:t>
            </a:fld>
            <a:endParaRPr lang="el-GR"/>
          </a:p>
        </p:txBody>
      </p:sp>
      <p:sp>
        <p:nvSpPr>
          <p:cNvPr id="8" name="7 - Θέση υποσέλιδου"/>
          <p:cNvSpPr>
            <a:spLocks noGrp="1"/>
          </p:cNvSpPr>
          <p:nvPr>
            <p:ph type="ftr" sz="quarter" idx="11"/>
          </p:nvPr>
        </p:nvSpPr>
        <p:spPr>
          <a:xfrm>
            <a:off x="457200" y="6480969"/>
            <a:ext cx="4261104" cy="301752"/>
          </a:xfrm>
        </p:spPr>
        <p:txBody>
          <a:bodyPr/>
          <a:lstStyle/>
          <a:p>
            <a:endParaRPr lang="el-GR"/>
          </a:p>
        </p:txBody>
      </p:sp>
      <p:sp>
        <p:nvSpPr>
          <p:cNvPr id="9" name="8 - Θέση αριθμού διαφάνειας"/>
          <p:cNvSpPr>
            <a:spLocks noGrp="1"/>
          </p:cNvSpPr>
          <p:nvPr>
            <p:ph type="sldNum" sz="quarter" idx="12"/>
          </p:nvPr>
        </p:nvSpPr>
        <p:spPr>
          <a:xfrm>
            <a:off x="7589520" y="6483096"/>
            <a:ext cx="502920" cy="301752"/>
          </a:xfrm>
        </p:spPr>
        <p:txBody>
          <a:bodyPr/>
          <a:lstStyle>
            <a:lvl1pPr algn="ctr">
              <a:defRPr/>
            </a:lvl1pPr>
          </a:lstStyle>
          <a:p>
            <a:fld id="{120F6457-E3D5-4838-8C3A-B926A4739BCA}"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transition>
    <p:wheel spokes="2"/>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b="0"/>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9BC38116-3E93-4153-9B44-24AA568C1085}" type="datetimeFigureOut">
              <a:rPr lang="el-GR" smtClean="0"/>
              <a:pPr/>
              <a:t>21/2/2015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120F6457-E3D5-4838-8C3A-B926A4739BCA}" type="slidenum">
              <a:rPr lang="el-GR" smtClean="0"/>
              <a:pPr/>
              <a:t>‹#›</a:t>
            </a:fld>
            <a:endParaRPr lang="el-GR"/>
          </a:p>
        </p:txBody>
      </p:sp>
    </p:spTree>
  </p:cSld>
  <p:clrMapOvr>
    <a:masterClrMapping/>
  </p:clrMapOvr>
  <p:transition>
    <p:wheel spokes="2"/>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a:xfrm>
            <a:off x="4791456" y="6480969"/>
            <a:ext cx="2133600" cy="301752"/>
          </a:xfrm>
        </p:spPr>
        <p:txBody>
          <a:bodyPr/>
          <a:lstStyle/>
          <a:p>
            <a:fld id="{9BC38116-3E93-4153-9B44-24AA568C1085}" type="datetimeFigureOut">
              <a:rPr lang="el-GR" smtClean="0"/>
              <a:pPr/>
              <a:t>21/2/2015</a:t>
            </a:fld>
            <a:endParaRPr lang="el-GR"/>
          </a:p>
        </p:txBody>
      </p:sp>
      <p:sp>
        <p:nvSpPr>
          <p:cNvPr id="3" name="2 - Θέση υποσέλιδου"/>
          <p:cNvSpPr>
            <a:spLocks noGrp="1"/>
          </p:cNvSpPr>
          <p:nvPr>
            <p:ph type="ftr" sz="quarter" idx="11"/>
          </p:nvPr>
        </p:nvSpPr>
        <p:spPr>
          <a:xfrm>
            <a:off x="457200" y="6481890"/>
            <a:ext cx="4260056" cy="300831"/>
          </a:xfrm>
        </p:spPr>
        <p:txBody>
          <a:bodyPr/>
          <a:lstStyle/>
          <a:p>
            <a:endParaRPr lang="el-GR"/>
          </a:p>
        </p:txBody>
      </p:sp>
      <p:sp>
        <p:nvSpPr>
          <p:cNvPr id="4" name="3 - Θέση αριθμού διαφάνειας"/>
          <p:cNvSpPr>
            <a:spLocks noGrp="1"/>
          </p:cNvSpPr>
          <p:nvPr>
            <p:ph type="sldNum" sz="quarter" idx="12"/>
          </p:nvPr>
        </p:nvSpPr>
        <p:spPr>
          <a:xfrm>
            <a:off x="7589520" y="6480969"/>
            <a:ext cx="502920" cy="301752"/>
          </a:xfrm>
        </p:spPr>
        <p:txBody>
          <a:bodyPr/>
          <a:lstStyle/>
          <a:p>
            <a:fld id="{120F6457-E3D5-4838-8C3A-B926A4739BCA}" type="slidenum">
              <a:rPr lang="el-GR" smtClean="0"/>
              <a:pPr/>
              <a:t>‹#›</a:t>
            </a:fld>
            <a:endParaRPr lang="el-GR"/>
          </a:p>
        </p:txBody>
      </p:sp>
    </p:spTree>
  </p:cSld>
  <p:clrMapOvr>
    <a:masterClrMapping/>
  </p:clrMapOvr>
  <p:transition>
    <p:wheel spokes="2"/>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6278976" y="6556248"/>
            <a:ext cx="2133600" cy="301752"/>
          </a:xfrm>
        </p:spPr>
        <p:txBody>
          <a:bodyPr/>
          <a:lstStyle>
            <a:lvl1pPr>
              <a:defRPr sz="900"/>
            </a:lvl1pPr>
          </a:lstStyle>
          <a:p>
            <a:fld id="{9BC38116-3E93-4153-9B44-24AA568C1085}" type="datetimeFigureOut">
              <a:rPr lang="el-GR" smtClean="0"/>
              <a:pPr/>
              <a:t>21/2/2015</a:t>
            </a:fld>
            <a:endParaRPr lang="el-GR"/>
          </a:p>
        </p:txBody>
      </p:sp>
      <p:sp>
        <p:nvSpPr>
          <p:cNvPr id="6" name="5 - Θέση υποσέλιδου"/>
          <p:cNvSpPr>
            <a:spLocks noGrp="1"/>
          </p:cNvSpPr>
          <p:nvPr>
            <p:ph type="ftr" sz="quarter" idx="11"/>
          </p:nvPr>
        </p:nvSpPr>
        <p:spPr>
          <a:xfrm>
            <a:off x="1135856" y="6556248"/>
            <a:ext cx="5143120" cy="301752"/>
          </a:xfrm>
        </p:spPr>
        <p:txBody>
          <a:bodyPr/>
          <a:lstStyle>
            <a:lvl1pPr>
              <a:defRPr sz="900"/>
            </a:lvl1pPr>
          </a:lstStyle>
          <a:p>
            <a:endParaRPr lang="el-GR"/>
          </a:p>
        </p:txBody>
      </p:sp>
      <p:sp>
        <p:nvSpPr>
          <p:cNvPr id="7" name="6 - Θέση αριθμού διαφάνειας"/>
          <p:cNvSpPr>
            <a:spLocks noGrp="1"/>
          </p:cNvSpPr>
          <p:nvPr>
            <p:ph type="sldNum" sz="quarter" idx="12"/>
          </p:nvPr>
        </p:nvSpPr>
        <p:spPr>
          <a:xfrm>
            <a:off x="8410576" y="6556248"/>
            <a:ext cx="502920" cy="301752"/>
          </a:xfrm>
        </p:spPr>
        <p:txBody>
          <a:bodyPr/>
          <a:lstStyle>
            <a:lvl1pPr>
              <a:defRPr sz="900"/>
            </a:lvl1pPr>
          </a:lstStyle>
          <a:p>
            <a:fld id="{120F6457-E3D5-4838-8C3A-B926A4739BCA}"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transition>
    <p:wheel spokes="2"/>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6108192" y="6556248"/>
            <a:ext cx="2103120" cy="301752"/>
          </a:xfrm>
        </p:spPr>
        <p:txBody>
          <a:bodyPr/>
          <a:lstStyle>
            <a:lvl1pPr>
              <a:defRPr sz="900"/>
            </a:lvl1pPr>
          </a:lstStyle>
          <a:p>
            <a:fld id="{9BC38116-3E93-4153-9B44-24AA568C1085}" type="datetimeFigureOut">
              <a:rPr lang="el-GR" smtClean="0"/>
              <a:pPr/>
              <a:t>21/2/2015</a:t>
            </a:fld>
            <a:endParaRPr lang="el-GR"/>
          </a:p>
        </p:txBody>
      </p:sp>
      <p:sp>
        <p:nvSpPr>
          <p:cNvPr id="6" name="5 - Θέση υποσέλιδου"/>
          <p:cNvSpPr>
            <a:spLocks noGrp="1"/>
          </p:cNvSpPr>
          <p:nvPr>
            <p:ph type="ftr" sz="quarter" idx="11"/>
          </p:nvPr>
        </p:nvSpPr>
        <p:spPr>
          <a:xfrm>
            <a:off x="1170432" y="6557169"/>
            <a:ext cx="4948072" cy="301752"/>
          </a:xfrm>
        </p:spPr>
        <p:txBody>
          <a:bodyPr/>
          <a:lstStyle>
            <a:lvl1pPr>
              <a:defRPr sz="900"/>
            </a:lvl1pPr>
          </a:lstStyle>
          <a:p>
            <a:endParaRPr lang="el-GR"/>
          </a:p>
        </p:txBody>
      </p:sp>
      <p:sp>
        <p:nvSpPr>
          <p:cNvPr id="7" name="6 - Θέση αριθμού διαφάνειας"/>
          <p:cNvSpPr>
            <a:spLocks noGrp="1"/>
          </p:cNvSpPr>
          <p:nvPr>
            <p:ph type="sldNum" sz="quarter" idx="12"/>
          </p:nvPr>
        </p:nvSpPr>
        <p:spPr>
          <a:xfrm>
            <a:off x="8217192" y="6556248"/>
            <a:ext cx="365760" cy="301752"/>
          </a:xfrm>
        </p:spPr>
        <p:txBody>
          <a:bodyPr/>
          <a:lstStyle>
            <a:lvl1pPr algn="ctr">
              <a:defRPr sz="900"/>
            </a:lvl1pPr>
          </a:lstStyle>
          <a:p>
            <a:fld id="{120F6457-E3D5-4838-8C3A-B926A4739BCA}"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transition>
    <p:wheel spokes="2"/>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 Ορθογώνιο τρίγωνο"/>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 Ευθεία γραμμή σύνδεσης"/>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 Ευθεία γραμμή σύνδεσης"/>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 Θέση τίτλου"/>
          <p:cNvSpPr>
            <a:spLocks noGrp="1"/>
          </p:cNvSpPr>
          <p:nvPr>
            <p:ph type="title"/>
          </p:nvPr>
        </p:nvSpPr>
        <p:spPr>
          <a:xfrm>
            <a:off x="457200" y="267494"/>
            <a:ext cx="8229600" cy="1399032"/>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9BC38116-3E93-4153-9B44-24AA568C1085}" type="datetimeFigureOut">
              <a:rPr lang="el-GR" smtClean="0"/>
              <a:pPr/>
              <a:t>21/2/2015</a:t>
            </a:fld>
            <a:endParaRPr lang="el-GR"/>
          </a:p>
        </p:txBody>
      </p:sp>
      <p:sp>
        <p:nvSpPr>
          <p:cNvPr id="3" name="2 - Θέση υποσέλιδου"/>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l-GR"/>
          </a:p>
        </p:txBody>
      </p:sp>
      <p:sp>
        <p:nvSpPr>
          <p:cNvPr id="23" name="22 - Θέση αριθμού διαφάνειας"/>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120F6457-E3D5-4838-8C3A-B926A4739BCA}"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heel spokes="2"/>
  </p:transition>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fontScale="90000"/>
          </a:bodyPr>
          <a:lstStyle/>
          <a:p>
            <a:r>
              <a:rPr lang="el-GR" sz="3200" dirty="0" smtClean="0"/>
              <a:t>ΕΡΕΥΝΗΤΙΚΗ ΕΡΓΑΣΙΑ ΤΩΝ ΜΑΘΗΤΩΝ ΤΗΣ Α’ΤΑΞΗΣ ΤΟΥ 5ου ΓΥΜΝΑΣΙΟΥ ΗΡΑΚΛΕΙΟΥ</a:t>
            </a:r>
            <a:br>
              <a:rPr lang="el-GR" sz="3200" dirty="0" smtClean="0"/>
            </a:br>
            <a:r>
              <a:rPr lang="el-GR" sz="3200" dirty="0" smtClean="0"/>
              <a:t>ΑΤΤΙΚΗΣ  </a:t>
            </a:r>
            <a:r>
              <a:rPr lang="el-GR" sz="3200" u="sng" dirty="0" smtClean="0"/>
              <a:t>ΘΕΜΑ: ΕΝΔΟΣΧΟΛΙΚΗ ΒΙΑ</a:t>
            </a:r>
            <a:endParaRPr lang="el-GR" sz="3200" u="sng" dirty="0"/>
          </a:p>
        </p:txBody>
      </p:sp>
      <p:sp>
        <p:nvSpPr>
          <p:cNvPr id="5" name="4 - Θέση περιεχομένου"/>
          <p:cNvSpPr>
            <a:spLocks noGrp="1"/>
          </p:cNvSpPr>
          <p:nvPr>
            <p:ph idx="1"/>
          </p:nvPr>
        </p:nvSpPr>
        <p:spPr>
          <a:xfrm>
            <a:off x="457200" y="1714488"/>
            <a:ext cx="8229600" cy="5000660"/>
          </a:xfrm>
        </p:spPr>
        <p:txBody>
          <a:bodyPr>
            <a:normAutofit/>
          </a:bodyPr>
          <a:lstStyle/>
          <a:p>
            <a:pPr>
              <a:buNone/>
            </a:pPr>
            <a:r>
              <a:rPr lang="el-GR" i="1" dirty="0" smtClean="0"/>
              <a:t>ΜΑΘΗΤΕΣ ΠΟΥ ΣΥΜΜΕΤΕΙΧΑΝ:</a:t>
            </a:r>
          </a:p>
          <a:p>
            <a:pPr>
              <a:buFont typeface="Arial" pitchFamily="34" charset="0"/>
              <a:buChar char="•"/>
            </a:pPr>
            <a:r>
              <a:rPr lang="el-GR" sz="1600" i="1" dirty="0" smtClean="0"/>
              <a:t>ΑΓΓΕΛΗΣ ΒΑΣΙΛΗΣ                                          ΝΑΣΙΟΠΟΥΛΟΣ ΓΙΩΡΓΟΣ                                                                   </a:t>
            </a:r>
          </a:p>
          <a:p>
            <a:pPr>
              <a:buFont typeface="Arial" pitchFamily="34" charset="0"/>
              <a:buChar char="•"/>
            </a:pPr>
            <a:r>
              <a:rPr lang="el-GR" sz="1600" i="1" dirty="0" smtClean="0"/>
              <a:t>ΑΡΓΥΡΗ ΣΟΦΙΑ                                              ΠΑΠΑΔΑΚΗ ΑΝΝΑ</a:t>
            </a:r>
          </a:p>
          <a:p>
            <a:pPr>
              <a:buFont typeface="Arial" pitchFamily="34" charset="0"/>
              <a:buChar char="•"/>
            </a:pPr>
            <a:r>
              <a:rPr lang="el-GR" sz="1600" i="1" dirty="0" smtClean="0"/>
              <a:t>ΑΣΗΜΑΚΟΠΟΥΛΟΣ ΙΩΑΝΝΗΣ                   ΣΑΡΡΗ ΕΛΕΟΝΩΡΑ</a:t>
            </a:r>
          </a:p>
          <a:p>
            <a:pPr>
              <a:buFont typeface="Arial" pitchFamily="34" charset="0"/>
              <a:buChar char="•"/>
            </a:pPr>
            <a:r>
              <a:rPr lang="el-GR" sz="1600" i="1" dirty="0" smtClean="0"/>
              <a:t>ΑΣΠΙΩΤΗΣ ΓΙΩΡΓΟΣ                                       ΣΤΑΘΟΠΟΥΛΟΥ ΦΩΤΕΙΝΗ</a:t>
            </a:r>
          </a:p>
          <a:p>
            <a:pPr>
              <a:buFont typeface="Arial" pitchFamily="34" charset="0"/>
              <a:buChar char="•"/>
            </a:pPr>
            <a:r>
              <a:rPr lang="el-GR" sz="1600" i="1" dirty="0" smtClean="0"/>
              <a:t>ΓΚΡΟΣΥΚ  ΜΑΓΔΑ                                      ΧΑΣΙΩΤΗ ΒΙΚΗ</a:t>
            </a:r>
          </a:p>
          <a:p>
            <a:pPr>
              <a:buFont typeface="Arial" pitchFamily="34" charset="0"/>
              <a:buChar char="•"/>
            </a:pPr>
            <a:r>
              <a:rPr lang="el-GR" sz="1600" i="1" dirty="0" smtClean="0"/>
              <a:t>ΔΡΙΒΑΣ ΜΙΧΑΛΗΣ                                     ΧΡΥΣΟΥΛΗΣ ΘΟΔΩΡΗΣ</a:t>
            </a:r>
          </a:p>
          <a:p>
            <a:pPr>
              <a:buFont typeface="Arial" pitchFamily="34" charset="0"/>
              <a:buChar char="•"/>
            </a:pPr>
            <a:r>
              <a:rPr lang="el-GR" sz="1600" i="1" dirty="0" smtClean="0"/>
              <a:t>ΔΗΜΗΤΡΙΟΥ  ΧΡΙΣΤΙΝΑ</a:t>
            </a:r>
          </a:p>
          <a:p>
            <a:pPr>
              <a:buFont typeface="Arial" pitchFamily="34" charset="0"/>
              <a:buChar char="•"/>
            </a:pPr>
            <a:r>
              <a:rPr lang="el-GR" sz="1600" i="1" dirty="0" smtClean="0"/>
              <a:t>ΚΑΛΛΕΡΓΗΣ  ΜΙΧΑΛΗΣ</a:t>
            </a:r>
          </a:p>
          <a:p>
            <a:pPr>
              <a:buFont typeface="Arial" pitchFamily="34" charset="0"/>
              <a:buChar char="•"/>
            </a:pPr>
            <a:r>
              <a:rPr lang="el-GR" sz="1600" i="1" dirty="0" smtClean="0"/>
              <a:t>ΚΑΡΡΑΣ  ΔΗΜΗΤΡΗΣ</a:t>
            </a:r>
          </a:p>
          <a:p>
            <a:pPr>
              <a:buFont typeface="Arial" pitchFamily="34" charset="0"/>
              <a:buChar char="•"/>
            </a:pPr>
            <a:r>
              <a:rPr lang="el-GR" sz="1600" i="1" dirty="0" smtClean="0"/>
              <a:t>ΚΑΙΡΗ  ΚΩΝΣΤΑΝΤΙΝΑ                                 </a:t>
            </a:r>
            <a:r>
              <a:rPr lang="el-GR" sz="1600" i="1" u="sng" dirty="0" smtClean="0"/>
              <a:t>ΥΠΕΥΘΥΝΗ ΚΑΘΗΓΗΤΡΙΑ</a:t>
            </a:r>
          </a:p>
          <a:p>
            <a:pPr>
              <a:buFont typeface="Arial" pitchFamily="34" charset="0"/>
              <a:buChar char="•"/>
            </a:pPr>
            <a:r>
              <a:rPr lang="el-GR" sz="1600" i="1" dirty="0" smtClean="0"/>
              <a:t>ΚΟΚΚΙΝΑΚΗ ΕΥΓΕΝΙΑ                               ΘΕΟΔΩΡΑΚΟΠΟΥΛΟΥ  ΧΡΥΣΟΥΛΑ</a:t>
            </a:r>
          </a:p>
          <a:p>
            <a:pPr>
              <a:buFont typeface="Arial" pitchFamily="34" charset="0"/>
              <a:buChar char="•"/>
            </a:pPr>
            <a:r>
              <a:rPr lang="el-GR" sz="1600" i="1" dirty="0" smtClean="0"/>
              <a:t>ΚΟΤΟΜΑΤΗ ΜΑΡΙΑ</a:t>
            </a:r>
          </a:p>
          <a:p>
            <a:pPr>
              <a:buFont typeface="Arial" pitchFamily="34" charset="0"/>
              <a:buChar char="•"/>
            </a:pPr>
            <a:r>
              <a:rPr lang="el-GR" sz="1600" i="1" dirty="0" smtClean="0"/>
              <a:t>ΜΙΧΕΛΑΚΟΥ ΕΦΗ</a:t>
            </a:r>
          </a:p>
          <a:p>
            <a:pPr>
              <a:buFont typeface="Arial" pitchFamily="34" charset="0"/>
              <a:buChar char="•"/>
            </a:pPr>
            <a:r>
              <a:rPr lang="el-GR" sz="1600" i="1" dirty="0" smtClean="0"/>
              <a:t>ΜΑΘΙΟΠΟΥΛΟΣ  ΔΗΜΗΤΡΗΣ</a:t>
            </a:r>
          </a:p>
          <a:p>
            <a:pPr>
              <a:buFont typeface="Arial" pitchFamily="34" charset="0"/>
              <a:buChar char="•"/>
            </a:pPr>
            <a:r>
              <a:rPr lang="el-GR" sz="1600" i="1" dirty="0" smtClean="0"/>
              <a:t>ΜΠΑΡΚΙΑΣ ΝΙΚΟΛΑΟΣ</a:t>
            </a:r>
          </a:p>
          <a:p>
            <a:pPr>
              <a:buFont typeface="Arial" pitchFamily="34" charset="0"/>
              <a:buChar char="•"/>
            </a:pPr>
            <a:endParaRPr lang="el-GR" sz="1600" i="1" dirty="0" smtClean="0"/>
          </a:p>
          <a:p>
            <a:pPr>
              <a:buFont typeface="Arial" pitchFamily="34" charset="0"/>
              <a:buChar char="•"/>
            </a:pPr>
            <a:endParaRPr lang="el-GR" sz="1600" i="1" dirty="0" smtClean="0"/>
          </a:p>
          <a:p>
            <a:pPr>
              <a:buFont typeface="Arial" pitchFamily="34" charset="0"/>
              <a:buChar char="•"/>
            </a:pPr>
            <a:endParaRPr lang="el-GR" i="1" dirty="0" smtClean="0"/>
          </a:p>
          <a:p>
            <a:pPr>
              <a:buFont typeface="Arial" pitchFamily="34" charset="0"/>
              <a:buChar char="•"/>
            </a:pPr>
            <a:endParaRPr lang="el-GR" i="1" dirty="0" smtClean="0"/>
          </a:p>
          <a:p>
            <a:pPr>
              <a:buFont typeface="Wingdings" pitchFamily="2" charset="2"/>
              <a:buChar char="§"/>
            </a:pPr>
            <a:endParaRPr lang="el-GR" i="1" dirty="0" smtClean="0"/>
          </a:p>
          <a:p>
            <a:endParaRPr lang="el-GR" i="1" dirty="0" smtClean="0"/>
          </a:p>
        </p:txBody>
      </p:sp>
    </p:spTree>
  </p:cSld>
  <p:clrMapOvr>
    <a:masterClrMapping/>
  </p:clrMapOvr>
  <p:transition>
    <p:wheel spokes="2"/>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3857628"/>
            <a:ext cx="8229600" cy="2089936"/>
          </a:xfrm>
        </p:spPr>
        <p:txBody>
          <a:bodyPr>
            <a:normAutofit fontScale="90000"/>
          </a:bodyPr>
          <a:lstStyle/>
          <a:p>
            <a:pPr>
              <a:buFont typeface="Arial" pitchFamily="34" charset="0"/>
              <a:buChar char="•"/>
            </a:pPr>
            <a:r>
              <a:rPr lang="el-GR" sz="2700" dirty="0" smtClean="0"/>
              <a:t>Ένα άλλο αίτιο είναι η πνευματική και η χαμηλή αυτοεκτίμηση και η ανασφάλεια που μπορεί να αναπτύξει ο θύτης καθ'όλη την διάρκεια της εφηβείας </a:t>
            </a:r>
            <a:r>
              <a:rPr lang="el-GR" dirty="0" smtClean="0"/>
              <a:t/>
            </a:r>
            <a:br>
              <a:rPr lang="el-GR" dirty="0" smtClean="0"/>
            </a:br>
            <a:endParaRPr lang="el-GR" dirty="0"/>
          </a:p>
        </p:txBody>
      </p:sp>
      <p:pic>
        <p:nvPicPr>
          <p:cNvPr id="4" name="3 - Θέση περιεχομένου" descr="ρα.jpg"/>
          <p:cNvPicPr>
            <a:picLocks noGrp="1" noChangeAspect="1"/>
          </p:cNvPicPr>
          <p:nvPr>
            <p:ph idx="1"/>
          </p:nvPr>
        </p:nvPicPr>
        <p:blipFill>
          <a:blip r:embed="rId2" cstate="print"/>
          <a:stretch>
            <a:fillRect/>
          </a:stretch>
        </p:blipFill>
        <p:spPr>
          <a:xfrm>
            <a:off x="1428728" y="571480"/>
            <a:ext cx="4833959" cy="2862271"/>
          </a:xfrm>
        </p:spPr>
      </p:pic>
    </p:spTree>
  </p:cSld>
  <p:clrMapOvr>
    <a:masterClrMapping/>
  </p:clrMapOvr>
  <p:transition>
    <p:wheel spokes="2"/>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οκ.jpg"/>
          <p:cNvPicPr>
            <a:picLocks noGrp="1" noChangeAspect="1"/>
          </p:cNvPicPr>
          <p:nvPr>
            <p:ph sz="half" idx="1"/>
          </p:nvPr>
        </p:nvPicPr>
        <p:blipFill>
          <a:blip r:embed="rId2" cstate="print"/>
          <a:stretch>
            <a:fillRect/>
          </a:stretch>
        </p:blipFill>
        <p:spPr>
          <a:xfrm>
            <a:off x="428596" y="1500174"/>
            <a:ext cx="3786214" cy="4500594"/>
          </a:xfrm>
        </p:spPr>
      </p:pic>
      <p:sp>
        <p:nvSpPr>
          <p:cNvPr id="4" name="3 - Θέση περιεχομένου"/>
          <p:cNvSpPr>
            <a:spLocks noGrp="1"/>
          </p:cNvSpPr>
          <p:nvPr>
            <p:ph sz="half" idx="2"/>
          </p:nvPr>
        </p:nvSpPr>
        <p:spPr>
          <a:xfrm>
            <a:off x="4648200" y="1000109"/>
            <a:ext cx="4038600" cy="5248292"/>
          </a:xfrm>
        </p:spPr>
        <p:txBody>
          <a:bodyPr/>
          <a:lstStyle/>
          <a:p>
            <a:pPr>
              <a:buNone/>
            </a:pPr>
            <a:r>
              <a:rPr lang="el-GR" dirty="0" smtClean="0"/>
              <a:t> </a:t>
            </a:r>
          </a:p>
          <a:p>
            <a:r>
              <a:rPr lang="el-GR" b="1" i="1" u="sng" dirty="0" smtClean="0"/>
              <a:t>Αργύρη Σοφία</a:t>
            </a:r>
            <a:endParaRPr lang="el-GR" dirty="0" smtClean="0"/>
          </a:p>
          <a:p>
            <a:r>
              <a:rPr lang="el-GR" b="1" i="1" u="sng" dirty="0" smtClean="0"/>
              <a:t>Ασημακόπουλος Ιωάννης</a:t>
            </a:r>
            <a:endParaRPr lang="el-GR" dirty="0" smtClean="0"/>
          </a:p>
          <a:p>
            <a:r>
              <a:rPr lang="el-GR" b="1" i="1" u="sng" dirty="0" err="1" smtClean="0"/>
              <a:t>Ασπιώτης</a:t>
            </a:r>
            <a:r>
              <a:rPr lang="el-GR" b="1" i="1" u="sng" dirty="0" smtClean="0"/>
              <a:t> Γεώργιος</a:t>
            </a:r>
          </a:p>
          <a:p>
            <a:r>
              <a:rPr lang="el-GR" b="1" i="1" u="sng" dirty="0" err="1" smtClean="0"/>
              <a:t>Νασιόπουλος</a:t>
            </a:r>
            <a:r>
              <a:rPr lang="el-GR" b="1" i="1" u="sng" dirty="0" smtClean="0"/>
              <a:t> Γιώργος</a:t>
            </a:r>
            <a:endParaRPr lang="el-GR" dirty="0" smtClean="0"/>
          </a:p>
          <a:p>
            <a:r>
              <a:rPr lang="el-GR" b="1" i="1" u="sng" dirty="0" smtClean="0"/>
              <a:t>Σαρρή Ελεονόρα</a:t>
            </a:r>
            <a:endParaRPr lang="el-GR" dirty="0" smtClean="0"/>
          </a:p>
          <a:p>
            <a:r>
              <a:rPr lang="el-GR" b="1" i="1" u="sng" dirty="0" err="1" smtClean="0"/>
              <a:t>Χρυσούλης</a:t>
            </a:r>
            <a:r>
              <a:rPr lang="el-GR" b="1" i="1" u="sng" dirty="0" smtClean="0"/>
              <a:t> Θεόδωρος </a:t>
            </a:r>
            <a:endParaRPr lang="el-GR" dirty="0" smtClean="0"/>
          </a:p>
          <a:p>
            <a:endParaRPr lang="el-GR" dirty="0"/>
          </a:p>
        </p:txBody>
      </p:sp>
      <p:sp>
        <p:nvSpPr>
          <p:cNvPr id="19458" name="Rectangle 2"/>
          <p:cNvSpPr>
            <a:spLocks noChangeArrowheads="1"/>
          </p:cNvSpPr>
          <p:nvPr/>
        </p:nvSpPr>
        <p:spPr bwMode="auto">
          <a:xfrm>
            <a:off x="0" y="0"/>
            <a:ext cx="184731" cy="49244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61" name="Rectangle 5"/>
          <p:cNvSpPr>
            <a:spLocks noChangeArrowheads="1"/>
          </p:cNvSpPr>
          <p:nvPr/>
        </p:nvSpPr>
        <p:spPr bwMode="auto">
          <a:xfrm>
            <a:off x="0" y="0"/>
            <a:ext cx="184731" cy="49244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62" name="Rectangle 6"/>
          <p:cNvSpPr>
            <a:spLocks noChangeArrowheads="1"/>
          </p:cNvSpPr>
          <p:nvPr/>
        </p:nvSpPr>
        <p:spPr bwMode="auto">
          <a:xfrm>
            <a:off x="914400" y="3248025"/>
            <a:ext cx="242374"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pitchFamily="34" charset="0"/>
                <a:ea typeface="Calibri" pitchFamily="34" charset="0"/>
                <a:cs typeface="Calibri" pitchFamily="34" charset="0"/>
              </a:rPr>
              <a:t>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heel spokes="2"/>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ΣΥΝΕΠΕΙΕΣ ΕΝΔΟΣΧΟΛΙΚΗΣ ΒΙΑΣ: </a:t>
            </a:r>
            <a:r>
              <a:rPr lang="el-GR" dirty="0" smtClean="0"/>
              <a:t/>
            </a:r>
            <a:br>
              <a:rPr lang="el-GR" dirty="0" smtClean="0"/>
            </a:br>
            <a:r>
              <a:rPr lang="el-GR" dirty="0" smtClean="0"/>
              <a:t>                                                      1</a:t>
            </a:r>
            <a:endParaRPr lang="el-GR" dirty="0"/>
          </a:p>
        </p:txBody>
      </p:sp>
      <p:sp>
        <p:nvSpPr>
          <p:cNvPr id="3" name="2 - Θέση περιεχομένου"/>
          <p:cNvSpPr>
            <a:spLocks noGrp="1"/>
          </p:cNvSpPr>
          <p:nvPr>
            <p:ph idx="1"/>
          </p:nvPr>
        </p:nvSpPr>
        <p:spPr/>
        <p:txBody>
          <a:bodyPr/>
          <a:lstStyle/>
          <a:p>
            <a:r>
              <a:rPr lang="el-GR" dirty="0" smtClean="0"/>
              <a:t>Η ενδοσχολική βία επιδρά αρνητικά τόσο στους θύτες και τα θύματα, όσο και στους παρευρισκόμενους τέτοιων συμβάντων. Οι επιπτώσεις αυτές σχετίζονται με την κοινωνική ζωή, τη σωματική και ψυχική υγεία των αναφερόμενων.</a:t>
            </a:r>
            <a:endParaRPr lang="el-GR" dirty="0"/>
          </a:p>
        </p:txBody>
      </p:sp>
    </p:spTree>
  </p:cSld>
  <p:clrMapOvr>
    <a:masterClrMapping/>
  </p:clrMapOvr>
  <p:transition>
    <p:wheel spokes="2"/>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472" y="357166"/>
            <a:ext cx="8229600" cy="1357298"/>
          </a:xfrm>
        </p:spPr>
        <p:txBody>
          <a:bodyPr>
            <a:normAutofit fontScale="90000"/>
          </a:bodyPr>
          <a:lstStyle/>
          <a:p>
            <a:r>
              <a:rPr lang="el-GR" b="1" dirty="0" smtClean="0"/>
              <a:t>ΣΥΝΕΠΕΙΕΣ ΣΤΟΥΣ ΘΥΤΕΣ :</a:t>
            </a:r>
            <a:r>
              <a:rPr lang="en-US" b="1" dirty="0" smtClean="0"/>
              <a:t>          2</a:t>
            </a:r>
            <a:r>
              <a:rPr lang="el-GR" dirty="0" smtClean="0"/>
              <a:t/>
            </a:r>
            <a:br>
              <a:rPr lang="el-GR" dirty="0" smtClean="0"/>
            </a:br>
            <a:endParaRPr lang="el-GR" dirty="0"/>
          </a:p>
        </p:txBody>
      </p:sp>
      <p:sp>
        <p:nvSpPr>
          <p:cNvPr id="3" name="2 - Θέση περιεχομένου"/>
          <p:cNvSpPr>
            <a:spLocks noGrp="1"/>
          </p:cNvSpPr>
          <p:nvPr>
            <p:ph idx="1"/>
          </p:nvPr>
        </p:nvSpPr>
        <p:spPr>
          <a:xfrm>
            <a:off x="457200" y="1214422"/>
            <a:ext cx="8229600" cy="5240386"/>
          </a:xfrm>
        </p:spPr>
        <p:txBody>
          <a:bodyPr>
            <a:normAutofit fontScale="85000" lnSpcReduction="20000"/>
          </a:bodyPr>
          <a:lstStyle/>
          <a:p>
            <a:pPr>
              <a:buNone/>
            </a:pPr>
            <a:r>
              <a:rPr lang="el-GR" dirty="0" smtClean="0"/>
              <a:t>	Όσον αφορά τους θύτες, επηρεάζονται             αρνητικά όχι μόνο επειδή ασκούν βία, αλλά κι  </a:t>
            </a:r>
          </a:p>
          <a:p>
            <a:pPr>
              <a:buNone/>
            </a:pPr>
            <a:r>
              <a:rPr lang="el-GR" dirty="0" smtClean="0"/>
              <a:t>επειδή πιθανόν να έχουν δεχθεί οι ίδιοι παρόμοιες καταστάσεις στο παρελθόν ή στο παρόν. Συγκεκριμένα: </a:t>
            </a:r>
          </a:p>
          <a:p>
            <a:pPr>
              <a:buNone/>
            </a:pPr>
            <a:r>
              <a:rPr lang="el-GR" dirty="0" smtClean="0"/>
              <a:t>	 Τα άτομα που ασκούν σχολικό εκφοβισμό πιθανόν να παρουσιάσουν απροσδόκητη μαθησιακή πτώση που αποτυπώνεται με βαθμούς που πέφτουν. Η επίπτωση αυτή οφείλεται στο γεγονός ότι δεν διαθέτουν χρόνο για να αφοσιωθούν στα μαθήματά τους, καθώς έχουν πιθανόν μπλέξει με ακατάλληλες παρέες και το μόνο που σκέφτονται και επιδιώκουν είναι να ασκήσουν βία.</a:t>
            </a:r>
            <a:endParaRPr lang="el-GR" dirty="0"/>
          </a:p>
        </p:txBody>
      </p:sp>
    </p:spTree>
  </p:cSld>
  <p:clrMapOvr>
    <a:masterClrMapping/>
  </p:clrMapOvr>
  <p:transition>
    <p:wheel spokes="2"/>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ΣΥΝΕΠΕΙΕΣ ΣΤΑ ΘΥΜΑΤΑ:</a:t>
            </a:r>
            <a:r>
              <a:rPr lang="en-US" b="1" dirty="0" smtClean="0"/>
              <a:t>      3</a:t>
            </a:r>
            <a:endParaRPr lang="el-GR" dirty="0"/>
          </a:p>
        </p:txBody>
      </p:sp>
      <p:sp>
        <p:nvSpPr>
          <p:cNvPr id="3" name="2 - Θέση περιεχομένου"/>
          <p:cNvSpPr>
            <a:spLocks noGrp="1"/>
          </p:cNvSpPr>
          <p:nvPr>
            <p:ph idx="1"/>
          </p:nvPr>
        </p:nvSpPr>
        <p:spPr>
          <a:xfrm>
            <a:off x="457200" y="1500174"/>
            <a:ext cx="8229600" cy="5143536"/>
          </a:xfrm>
        </p:spPr>
        <p:txBody>
          <a:bodyPr>
            <a:noAutofit/>
          </a:bodyPr>
          <a:lstStyle/>
          <a:p>
            <a:pPr>
              <a:buNone/>
            </a:pPr>
            <a:r>
              <a:rPr lang="el-GR" sz="1800" dirty="0" smtClean="0"/>
              <a:t>Οι μαθητές  /τριες που βιώνουν πιο άμεσα τις οδυνηρές συνέπειες της ενδοσχολικής            </a:t>
            </a:r>
          </a:p>
          <a:p>
            <a:pPr>
              <a:buNone/>
            </a:pPr>
            <a:r>
              <a:rPr lang="el-GR" sz="1800" dirty="0" smtClean="0"/>
              <a:t>βίας είναι αναμφίβολα τα θύματα που εμφανίζουν σημάδια, τα οποία αν παρατηρηθούν εγκαίρως ,θα βοηθήσουν στη γρήγορη επίλυση του προβλήματος .Σημάδια εμφανίζονται τόσο στο σώμα όσο και στη συμπεριφορά του. </a:t>
            </a:r>
          </a:p>
          <a:p>
            <a:pPr>
              <a:buNone/>
            </a:pPr>
            <a:r>
              <a:rPr lang="el-GR" sz="1800" dirty="0" smtClean="0"/>
              <a:t>Το παιδί μπορεί να παρουσιάσει εμφανή έλλειψη διάθεσης να πάει σχολείο. Αυτό μπορεί να το οδηγήσει στο να επικαλεστεί αδιαθεσία στους γονείς του γα να μην πάει. Ως αποτέλεσμα, θα κάνει πολλές απουσίες και αυτό θα οδηγήσει σε πτώση της βαθμολογίας του αφού θα χάνει αρκετές ώρες διδασκαλίας. Όταν αποφασίσει να πάει </a:t>
            </a:r>
          </a:p>
          <a:p>
            <a:pPr>
              <a:buNone/>
            </a:pPr>
            <a:r>
              <a:rPr lang="el-GR" sz="1800" dirty="0" smtClean="0"/>
              <a:t>σχολείο, προσπαθεί να καθυστερήσει, όσο γίνεται, να φτάσει ώστε να αποφύγει το </a:t>
            </a:r>
          </a:p>
          <a:p>
            <a:pPr>
              <a:buNone/>
            </a:pPr>
            <a:r>
              <a:rPr lang="el-GR" sz="1800" dirty="0" smtClean="0"/>
              <a:t>πρωινό διάλειμμα. Στο δρόμο για το σχολείο, ή φεύγοντας από αυτό, τείνει να </a:t>
            </a:r>
          </a:p>
          <a:p>
            <a:pPr>
              <a:buNone/>
            </a:pPr>
            <a:r>
              <a:rPr lang="el-GR" sz="1800" dirty="0" smtClean="0"/>
              <a:t>αλλάζει το καθιερωμένο δρομολόγιό του και να κοιτάζει πάντα πίσω για να </a:t>
            </a:r>
          </a:p>
          <a:p>
            <a:pPr>
              <a:buNone/>
            </a:pPr>
            <a:r>
              <a:rPr lang="el-GR" sz="1800" dirty="0" smtClean="0"/>
              <a:t>σιγουρευτεί ότι δεν το ακολουθεί κανείς. </a:t>
            </a:r>
          </a:p>
        </p:txBody>
      </p:sp>
    </p:spTree>
  </p:cSld>
  <p:clrMapOvr>
    <a:masterClrMapping/>
  </p:clrMapOvr>
  <p:transition>
    <p:wheel spokes="2"/>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smtClean="0"/>
              <a:t>ΣΥΝΕΠΕΙΕΣ ΣΤΟΥΣ ΜΑΘΗΤΕΣ-ΠΑΡΑΤΗΡΗΤΕΣ :                                   4</a:t>
            </a:r>
            <a:endParaRPr lang="el-GR" sz="3200" dirty="0"/>
          </a:p>
        </p:txBody>
      </p:sp>
      <p:sp>
        <p:nvSpPr>
          <p:cNvPr id="3" name="2 - Θέση περιεχομένου"/>
          <p:cNvSpPr>
            <a:spLocks noGrp="1"/>
          </p:cNvSpPr>
          <p:nvPr>
            <p:ph idx="1"/>
          </p:nvPr>
        </p:nvSpPr>
        <p:spPr>
          <a:xfrm>
            <a:off x="457200" y="1428736"/>
            <a:ext cx="8229600" cy="5214974"/>
          </a:xfrm>
        </p:spPr>
        <p:txBody>
          <a:bodyPr>
            <a:normAutofit fontScale="47500" lnSpcReduction="20000"/>
          </a:bodyPr>
          <a:lstStyle/>
          <a:p>
            <a:pPr>
              <a:buNone/>
            </a:pPr>
            <a:r>
              <a:rPr lang="el-GR" sz="3400" dirty="0" smtClean="0"/>
              <a:t> Όσον αφορά τους μαθητές - παρατηρητές, οι συνέπειες πέρα από σοβαρές είναι </a:t>
            </a:r>
          </a:p>
          <a:p>
            <a:pPr>
              <a:buNone/>
            </a:pPr>
            <a:r>
              <a:rPr lang="el-GR" sz="3400" dirty="0" smtClean="0"/>
              <a:t>και καθοριστικές για την ψυχοκοινωνική τους ανάπτυξη και εξέλιξη .Το συνηθέστερο </a:t>
            </a:r>
          </a:p>
          <a:p>
            <a:pPr>
              <a:buNone/>
            </a:pPr>
            <a:r>
              <a:rPr lang="el-GR" sz="3400" dirty="0" smtClean="0"/>
              <a:t>συναίσθημα τους είναι ο φόβος μήπως αποτελέσουν οι ίδιοι τον επόμενο στόχο. </a:t>
            </a:r>
          </a:p>
          <a:p>
            <a:pPr>
              <a:buNone/>
            </a:pPr>
            <a:r>
              <a:rPr lang="el-GR" sz="3400" dirty="0" smtClean="0"/>
              <a:t>Μήπως πληγωθούν ή έστω μια αντίδραση τους </a:t>
            </a:r>
            <a:r>
              <a:rPr lang="el-GR" sz="3400" dirty="0" err="1" smtClean="0"/>
              <a:t>τους</a:t>
            </a:r>
            <a:r>
              <a:rPr lang="el-GR" sz="3400" dirty="0" smtClean="0"/>
              <a:t> οδηγεί σε ακραίες </a:t>
            </a:r>
          </a:p>
          <a:p>
            <a:pPr>
              <a:buNone/>
            </a:pPr>
            <a:r>
              <a:rPr lang="el-GR" sz="3400" dirty="0" smtClean="0"/>
              <a:t>καταστάσεις. Αυτό έχει σαφώς αντίκτυπο να παραμένουν απλοί , αδρανείς </a:t>
            </a:r>
          </a:p>
          <a:p>
            <a:pPr>
              <a:buNone/>
            </a:pPr>
            <a:r>
              <a:rPr lang="el-GR" sz="3400" dirty="0" smtClean="0"/>
              <a:t>παρατηρητές, εφόσον αρνούνται να αναμειχθούν στο θέμα για να βοηθήσουν τα </a:t>
            </a:r>
          </a:p>
          <a:p>
            <a:pPr>
              <a:buNone/>
            </a:pPr>
            <a:r>
              <a:rPr lang="el-GR" sz="3400" dirty="0" smtClean="0"/>
              <a:t>θύματα. Όσοι μαθητές μένουν αμέτοχοι νιώθουν ενοχές , επειδή δεν κατάφεραν να </a:t>
            </a:r>
          </a:p>
          <a:p>
            <a:pPr>
              <a:buNone/>
            </a:pPr>
            <a:r>
              <a:rPr lang="el-GR" sz="3400" dirty="0" smtClean="0"/>
              <a:t>βοηθήσουν τα θύματα .Επιπλέον νιώθουν πολύ μεγάλη ανασφάλεια σε σχέση με το  φαινόμενο της  ενδοσχολικής βίας  </a:t>
            </a:r>
          </a:p>
          <a:p>
            <a:pPr>
              <a:buNone/>
            </a:pPr>
            <a:r>
              <a:rPr lang="el-GR" sz="3400" dirty="0" smtClean="0"/>
              <a:t>σχολικό τους περιβάλλον .Αυτό φυσικά ,τους δημιουργεί την άμεση ανάγκη να </a:t>
            </a:r>
          </a:p>
          <a:p>
            <a:pPr>
              <a:buNone/>
            </a:pPr>
            <a:r>
              <a:rPr lang="el-GR" sz="3400" dirty="0" smtClean="0"/>
              <a:t>νιώσουν ότι το σχολείο νοιάζεται για την ασφάλεια τους και κάνει το καλύτερο </a:t>
            </a:r>
          </a:p>
          <a:p>
            <a:pPr>
              <a:buNone/>
            </a:pPr>
            <a:r>
              <a:rPr lang="el-GR" sz="3400" dirty="0" smtClean="0"/>
              <a:t>δυνατό για να εξάλειψη περιστατικά βίας . Τέλος σε περίπτωση που το σχολείο δεν </a:t>
            </a:r>
          </a:p>
          <a:p>
            <a:pPr>
              <a:buNone/>
            </a:pPr>
            <a:r>
              <a:rPr lang="el-GR" sz="3400" dirty="0" smtClean="0"/>
              <a:t>παρέχει την πρέπουσα ασφάλεια υπάρχουν και μεγάλες πιθανότητες οι μάρτυρες να </a:t>
            </a:r>
          </a:p>
          <a:p>
            <a:pPr>
              <a:buNone/>
            </a:pPr>
            <a:r>
              <a:rPr lang="el-GR" sz="3400" dirty="0" smtClean="0"/>
              <a:t>αναπτύξουν βίαιες συμπεριφορές με αυτό τον τρόπο μετατρέπονται και αυτοί </a:t>
            </a:r>
          </a:p>
          <a:p>
            <a:pPr>
              <a:buNone/>
            </a:pPr>
            <a:r>
              <a:rPr lang="el-GR" sz="3400" dirty="0" smtClean="0"/>
              <a:t>σταδιακά σε θύτες! </a:t>
            </a:r>
          </a:p>
          <a:p>
            <a:pPr>
              <a:buNone/>
            </a:pPr>
            <a:endParaRPr lang="el-GR" dirty="0"/>
          </a:p>
        </p:txBody>
      </p:sp>
    </p:spTree>
  </p:cSld>
  <p:clrMapOvr>
    <a:masterClrMapping/>
  </p:clrMapOvr>
  <p:transition>
    <p:wheel spokes="2"/>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 </a:t>
            </a:r>
            <a:r>
              <a:rPr lang="el-GR" sz="3100" b="1" dirty="0" smtClean="0"/>
              <a:t>ΑΝΤΙΔΡΑΣΕΙΣ ΜΑΘΗΤΩΝ-ΠΑΡΑΤΗΡΗΤΩΝ </a:t>
            </a:r>
            <a:r>
              <a:rPr lang="el-GR" sz="3100" dirty="0" smtClean="0"/>
              <a:t/>
            </a:r>
            <a:br>
              <a:rPr lang="el-GR" sz="3100" dirty="0" smtClean="0"/>
            </a:br>
            <a:r>
              <a:rPr lang="el-GR" sz="3100" dirty="0" smtClean="0"/>
              <a:t> </a:t>
            </a:r>
            <a:r>
              <a:rPr lang="el-GR" sz="3100" b="1" dirty="0" smtClean="0"/>
              <a:t>ΣΥΝΕΠΕΙΕΣ ΕΝΔΟΣΧΟΛΙΚΗΣ ΒΙΑΣ:               5</a:t>
            </a:r>
            <a:endParaRPr lang="el-GR" dirty="0"/>
          </a:p>
        </p:txBody>
      </p:sp>
      <p:sp>
        <p:nvSpPr>
          <p:cNvPr id="3" name="2 - Θέση περιεχομένου"/>
          <p:cNvSpPr>
            <a:spLocks noGrp="1"/>
          </p:cNvSpPr>
          <p:nvPr>
            <p:ph idx="1"/>
          </p:nvPr>
        </p:nvSpPr>
        <p:spPr/>
        <p:txBody>
          <a:bodyPr/>
          <a:lstStyle/>
          <a:p>
            <a:pPr>
              <a:buNone/>
            </a:pPr>
            <a:r>
              <a:rPr lang="el-GR" dirty="0" smtClean="0"/>
              <a:t> Η ενδοσχολική βία επιδρά αρνητικά τόσο στους θύτες και τα θύματα, όσο </a:t>
            </a:r>
          </a:p>
          <a:p>
            <a:pPr>
              <a:buNone/>
            </a:pPr>
            <a:r>
              <a:rPr lang="el-GR" dirty="0" smtClean="0"/>
              <a:t>και στους παρευρισκόμενους τέτοιων συμβάντων. Οι επιπτώσεις αυτές </a:t>
            </a:r>
          </a:p>
          <a:p>
            <a:pPr>
              <a:buNone/>
            </a:pPr>
            <a:r>
              <a:rPr lang="el-GR" dirty="0" smtClean="0"/>
              <a:t>σχετίζονται με την κοινωνική ζωή</a:t>
            </a:r>
            <a:r>
              <a:rPr lang="el-GR" smtClean="0"/>
              <a:t>, τη σωματική </a:t>
            </a:r>
            <a:r>
              <a:rPr lang="el-GR" dirty="0" smtClean="0"/>
              <a:t>και ψυχική υγεία των </a:t>
            </a:r>
          </a:p>
          <a:p>
            <a:pPr>
              <a:buNone/>
            </a:pPr>
            <a:r>
              <a:rPr lang="el-GR" dirty="0" smtClean="0"/>
              <a:t>αναφερόμενων. </a:t>
            </a:r>
            <a:endParaRPr lang="el-GR" dirty="0"/>
          </a:p>
        </p:txBody>
      </p:sp>
    </p:spTree>
  </p:cSld>
  <p:clrMapOvr>
    <a:masterClrMapping/>
  </p:clrMapOvr>
  <p:transition>
    <p:wheel spokes="2"/>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3929066"/>
            <a:ext cx="9144000" cy="2714644"/>
          </a:xfrm>
        </p:spPr>
        <p:txBody>
          <a:bodyPr>
            <a:normAutofit/>
          </a:bodyPr>
          <a:lstStyle/>
          <a:p>
            <a:r>
              <a:rPr lang="el-GR" sz="3100" dirty="0" smtClean="0"/>
              <a:t>Αν ο θύτης έχει υποστεί λεκτική σωματική ή  ψυχολογική βία από την οικογένεια του το </a:t>
            </a:r>
            <a:r>
              <a:rPr lang="en-US" sz="3100" dirty="0" smtClean="0"/>
              <a:t/>
            </a:r>
            <a:br>
              <a:rPr lang="en-US" sz="3100" dirty="0" smtClean="0"/>
            </a:br>
            <a:r>
              <a:rPr lang="el-GR" sz="3100" dirty="0" smtClean="0"/>
              <a:t>ίδιο θα κάνει στο θύμα ώστε να επιβληθεί   στο σχολείο ή μέσα στη  παρέα </a:t>
            </a:r>
            <a:r>
              <a:rPr lang="en-US" sz="3100" dirty="0" smtClean="0"/>
              <a:t>.</a:t>
            </a:r>
            <a:endParaRPr lang="el-GR" dirty="0"/>
          </a:p>
        </p:txBody>
      </p:sp>
      <p:pic>
        <p:nvPicPr>
          <p:cNvPr id="6" name="5 - Θέση περιεχομένου" descr="ρα.png"/>
          <p:cNvPicPr>
            <a:picLocks noGrp="1" noChangeAspect="1"/>
          </p:cNvPicPr>
          <p:nvPr>
            <p:ph idx="1"/>
          </p:nvPr>
        </p:nvPicPr>
        <p:blipFill>
          <a:blip r:embed="rId2" cstate="print"/>
          <a:stretch>
            <a:fillRect/>
          </a:stretch>
        </p:blipFill>
        <p:spPr>
          <a:xfrm>
            <a:off x="1500166" y="714356"/>
            <a:ext cx="4681553" cy="2705106"/>
          </a:xfrm>
        </p:spPr>
      </p:pic>
    </p:spTree>
  </p:cSld>
  <p:clrMapOvr>
    <a:masterClrMapping/>
  </p:clrMapOvr>
  <p:transition>
    <p:wheel spokes="2"/>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85720" y="1285860"/>
            <a:ext cx="8229600" cy="4786322"/>
          </a:xfrm>
        </p:spPr>
        <p:txBody>
          <a:bodyPr/>
          <a:lstStyle/>
          <a:p>
            <a:endParaRPr lang="el-GR" dirty="0" smtClean="0"/>
          </a:p>
          <a:p>
            <a:r>
              <a:rPr lang="el-GR" dirty="0" smtClean="0"/>
              <a:t>ΑΓΓΕΛΗΣ ΒΑΣΙΛΗΣ</a:t>
            </a:r>
          </a:p>
          <a:p>
            <a:r>
              <a:rPr lang="el-GR" dirty="0" smtClean="0"/>
              <a:t>ΚΑΡΡΑΣ  ΔΗΜΗΤΡΗΣ </a:t>
            </a:r>
          </a:p>
          <a:p>
            <a:r>
              <a:rPr lang="el-GR" dirty="0" smtClean="0"/>
              <a:t>ΚΑΛΛΕΡΓΗΣ ΜΙΧΑΛΗΣ</a:t>
            </a:r>
          </a:p>
          <a:p>
            <a:r>
              <a:rPr lang="el-GR" dirty="0" smtClean="0"/>
              <a:t>ΜΠΑΡΚΙΑΣ ΝΙΚΟΛΑΟΣ</a:t>
            </a:r>
          </a:p>
          <a:p>
            <a:r>
              <a:rPr lang="el-GR" dirty="0" smtClean="0"/>
              <a:t>ΜΑΘΙΟΠΟΥΛΟΣ  ΔΗΜΗΤΡΗΣ</a:t>
            </a:r>
            <a:endParaRPr lang="el-GR" dirty="0"/>
          </a:p>
        </p:txBody>
      </p:sp>
    </p:spTree>
  </p:cSld>
  <p:clrMapOvr>
    <a:masterClrMapping/>
  </p:clrMapOvr>
  <p:transition>
    <p:wheel spokes="2"/>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effectLst>
                  <a:outerShdw blurRad="50800" dist="38100" algn="tr" rotWithShape="0">
                    <a:prstClr val="black">
                      <a:alpha val="40000"/>
                    </a:prstClr>
                  </a:outerShdw>
                </a:effectLst>
              </a:rPr>
              <a:t>Ε Ν Δ Ο Σ Χ Ο Λ Ι Κ Η   Β Ι Α</a:t>
            </a:r>
            <a:endParaRPr lang="el-GR" dirty="0"/>
          </a:p>
        </p:txBody>
      </p:sp>
      <p:sp>
        <p:nvSpPr>
          <p:cNvPr id="3" name="2 - Θέση περιεχομένου"/>
          <p:cNvSpPr>
            <a:spLocks noGrp="1"/>
          </p:cNvSpPr>
          <p:nvPr>
            <p:ph sz="half" idx="1"/>
          </p:nvPr>
        </p:nvSpPr>
        <p:spPr>
          <a:xfrm>
            <a:off x="0" y="1571612"/>
            <a:ext cx="5572132" cy="4421207"/>
          </a:xfrm>
        </p:spPr>
        <p:txBody>
          <a:bodyPr>
            <a:normAutofit fontScale="47500" lnSpcReduction="20000"/>
          </a:bodyPr>
          <a:lstStyle/>
          <a:p>
            <a:pPr>
              <a:buNone/>
            </a:pPr>
            <a:r>
              <a:rPr lang="el-GR" sz="2900" b="1" dirty="0" smtClean="0"/>
              <a:t>ΣΥΧΝΟΤΗΤΑ</a:t>
            </a:r>
          </a:p>
          <a:p>
            <a:pPr>
              <a:buNone/>
            </a:pPr>
            <a:r>
              <a:rPr lang="el-GR" sz="2900" dirty="0" smtClean="0"/>
              <a:t>Στην Ελλάδα, τα δεδομένα διαφόρων ερευνών δείχνουν ότι:</a:t>
            </a:r>
          </a:p>
          <a:p>
            <a:pPr>
              <a:buNone/>
            </a:pPr>
            <a:r>
              <a:rPr lang="el-GR" sz="2900" dirty="0" smtClean="0"/>
              <a:t> </a:t>
            </a:r>
          </a:p>
          <a:p>
            <a:pPr marL="578358" lvl="0" indent="-514350">
              <a:buFont typeface="+mj-lt"/>
              <a:buAutoNum type="arabicPeriod"/>
            </a:pPr>
            <a:r>
              <a:rPr lang="el-GR" sz="2900" dirty="0" smtClean="0"/>
              <a:t>Το 10% των μαθητών  πέφτει θύμα διαφόρων μορφών βίας στο σχολείο.</a:t>
            </a:r>
          </a:p>
          <a:p>
            <a:pPr marL="578358" lvl="0" indent="-514350">
              <a:buFont typeface="+mj-lt"/>
              <a:buAutoNum type="arabicPeriod"/>
            </a:pPr>
            <a:r>
              <a:rPr lang="el-GR" sz="2900" dirty="0" smtClean="0"/>
              <a:t>Οι μαθητές που ασκούν βία, δηλαδή οι θύτες, υπολογίζεται ότι ξεπερνούν το 5% του συνόλου των μαθητών.</a:t>
            </a:r>
          </a:p>
          <a:p>
            <a:pPr marL="578358" lvl="0" indent="-514350">
              <a:buFont typeface="+mj-lt"/>
              <a:buAutoNum type="arabicPeriod"/>
            </a:pPr>
            <a:r>
              <a:rPr lang="el-GR" sz="2900" dirty="0" smtClean="0"/>
              <a:t>Έχει παρατηρηθεί ότι τα αγόρια εμπλέκονται περισσότερο σε περιστατικά σωματικής βίας, σε σύγκριση με τα κορίτσια, τα οποία φαίνεται να εμπλέκονται πιο συχνά σε περιστατικά λεκτικής βίας.</a:t>
            </a:r>
          </a:p>
          <a:p>
            <a:pPr marL="578358" lvl="0" indent="-514350">
              <a:buFont typeface="+mj-lt"/>
              <a:buAutoNum type="arabicPeriod"/>
            </a:pPr>
            <a:r>
              <a:rPr lang="el-GR" sz="2900" dirty="0" smtClean="0"/>
              <a:t>Τα αγόρια σε σχέση με τα κορίτσια εμπλέκονται πιο συχνά σε περιστατικά βίας σε αναλογία 3 προς 1.</a:t>
            </a:r>
          </a:p>
          <a:p>
            <a:pPr marL="578358" lvl="0" indent="-514350">
              <a:buFont typeface="+mj-lt"/>
              <a:buAutoNum type="arabicPeriod"/>
            </a:pPr>
            <a:r>
              <a:rPr lang="el-GR" sz="2900" dirty="0" smtClean="0"/>
              <a:t>Τα περιστατικά ενδοσχολικής βίας και εκφοβισμού εκδηλώνονται με μεγαλύτερη συχνότητα στο δημοτικό και στο γυμνάσιο, ενώ στο λύκειο μειώνονται.</a:t>
            </a:r>
          </a:p>
          <a:p>
            <a:pPr marL="578358" lvl="0" indent="-514350">
              <a:buFont typeface="+mj-lt"/>
              <a:buAutoNum type="arabicPeriod"/>
            </a:pPr>
            <a:r>
              <a:rPr lang="el-GR" sz="2900" dirty="0" smtClean="0"/>
              <a:t>Οι μισοί από τους μαθητές-θύματα βίας δεν αναφέρουν πουθενά το γεγονός, ενώ οι υπόλοιποι συνήθως το αναφέρουν σε φίλους τους και σπανιότερα στους εκπαιδευτικούς ή τους γονείς τους.</a:t>
            </a:r>
          </a:p>
          <a:p>
            <a:pPr marL="578358" indent="-514350">
              <a:buNone/>
            </a:pPr>
            <a:r>
              <a:rPr lang="el-GR" sz="2900" dirty="0" smtClean="0"/>
              <a:t> </a:t>
            </a:r>
          </a:p>
          <a:p>
            <a:endParaRPr lang="el-GR" dirty="0"/>
          </a:p>
        </p:txBody>
      </p:sp>
      <p:pic>
        <p:nvPicPr>
          <p:cNvPr id="5" name="4 - Θέση περιεχομένου" descr="οκ.jpg"/>
          <p:cNvPicPr>
            <a:picLocks noGrp="1" noChangeAspect="1"/>
          </p:cNvPicPr>
          <p:nvPr>
            <p:ph sz="half" idx="2"/>
          </p:nvPr>
        </p:nvPicPr>
        <p:blipFill>
          <a:blip r:embed="rId2" cstate="print"/>
          <a:stretch>
            <a:fillRect/>
          </a:stretch>
        </p:blipFill>
        <p:spPr>
          <a:xfrm>
            <a:off x="5929322" y="2928934"/>
            <a:ext cx="2886075" cy="1581150"/>
          </a:xfrm>
        </p:spPr>
      </p:pic>
    </p:spTree>
  </p:cSld>
  <p:clrMapOvr>
    <a:masterClrMapping/>
  </p:clrMapOvr>
  <p:transition>
    <p:wheel spokes="2"/>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540544" y="285729"/>
            <a:ext cx="8062912" cy="1500197"/>
          </a:xfrm>
        </p:spPr>
        <p:txBody>
          <a:bodyPr>
            <a:normAutofit/>
          </a:bodyPr>
          <a:lstStyle/>
          <a:p>
            <a:pPr algn="l"/>
            <a:r>
              <a:rPr lang="el-GR" dirty="0" smtClean="0"/>
              <a:t>ΕΝΔΟΣΧΟΛΙΚΗ  ΒΙΑ</a:t>
            </a:r>
            <a:br>
              <a:rPr lang="el-GR" dirty="0" smtClean="0"/>
            </a:br>
            <a:endParaRPr lang="el-GR" dirty="0"/>
          </a:p>
        </p:txBody>
      </p:sp>
      <p:sp>
        <p:nvSpPr>
          <p:cNvPr id="3" name="2 - Υπότιτλος"/>
          <p:cNvSpPr>
            <a:spLocks noGrp="1"/>
          </p:cNvSpPr>
          <p:nvPr>
            <p:ph type="subTitle" idx="1"/>
          </p:nvPr>
        </p:nvSpPr>
        <p:spPr>
          <a:xfrm>
            <a:off x="540544" y="1428736"/>
            <a:ext cx="8062912" cy="5143536"/>
          </a:xfrm>
        </p:spPr>
        <p:txBody>
          <a:bodyPr/>
          <a:lstStyle/>
          <a:p>
            <a:pPr algn="l"/>
            <a:r>
              <a:rPr lang="el-GR" dirty="0" smtClean="0"/>
              <a:t>ΟΡΙΣΜΟΣ:</a:t>
            </a:r>
          </a:p>
          <a:p>
            <a:pPr algn="l"/>
            <a:endParaRPr lang="el-GR" dirty="0" smtClean="0"/>
          </a:p>
          <a:p>
            <a:pPr algn="l"/>
            <a:r>
              <a:rPr lang="el-GR" dirty="0" smtClean="0"/>
              <a:t>Ο σχολικός εκφοβισμός αναφέρεται στην χρήση βίας μεταξύ μαθητών ή συνομηλίκων παιδιών με στόχο να προκληθεί πόνος και αναστάτωση. Είναι ένα φαινόμενο νεανικής παραβατικότητας  που εμφανίζεται σε πολλές χώρες του κόσμου.</a:t>
            </a:r>
          </a:p>
          <a:p>
            <a:pPr algn="l"/>
            <a:endParaRPr lang="el-GR" dirty="0" smtClean="0"/>
          </a:p>
          <a:p>
            <a:pPr algn="l"/>
            <a:endParaRPr lang="el-GR" dirty="0"/>
          </a:p>
        </p:txBody>
      </p:sp>
    </p:spTree>
  </p:cSld>
  <p:clrMapOvr>
    <a:masterClrMapping/>
  </p:clrMapOvr>
  <p:transition>
    <p:wheel spokes="2"/>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8229600" cy="1399032"/>
          </a:xfrm>
        </p:spPr>
        <p:txBody>
          <a:bodyPr>
            <a:normAutofit fontScale="90000"/>
          </a:bodyPr>
          <a:lstStyle/>
          <a:p>
            <a:r>
              <a:rPr lang="el-GR" b="1" dirty="0" smtClean="0"/>
              <a:t>ΤΡΟΠΟΙ ΕΞΑΛΕΙΨΗΣ ΦΑΙΝΟΜΕΝΟΥ</a:t>
            </a:r>
            <a:r>
              <a:rPr lang="el-GR" dirty="0" smtClean="0"/>
              <a:t/>
            </a:r>
            <a:br>
              <a:rPr lang="el-GR" dirty="0" smtClean="0"/>
            </a:br>
            <a:endParaRPr lang="el-GR" dirty="0"/>
          </a:p>
        </p:txBody>
      </p:sp>
      <p:sp>
        <p:nvSpPr>
          <p:cNvPr id="5" name="4 - Θέση περιεχομένου"/>
          <p:cNvSpPr>
            <a:spLocks noGrp="1"/>
          </p:cNvSpPr>
          <p:nvPr>
            <p:ph idx="1"/>
          </p:nvPr>
        </p:nvSpPr>
        <p:spPr>
          <a:xfrm>
            <a:off x="428596" y="1357298"/>
            <a:ext cx="8229600" cy="4572000"/>
          </a:xfrm>
        </p:spPr>
        <p:txBody>
          <a:bodyPr>
            <a:normAutofit fontScale="25000" lnSpcReduction="20000"/>
          </a:bodyPr>
          <a:lstStyle/>
          <a:p>
            <a:pPr>
              <a:buNone/>
            </a:pPr>
            <a:r>
              <a:rPr lang="el-GR" b="1" dirty="0" smtClean="0"/>
              <a:t> </a:t>
            </a:r>
            <a:endParaRPr lang="el-GR" dirty="0" smtClean="0"/>
          </a:p>
          <a:p>
            <a:pPr marL="578358" indent="-514350">
              <a:buNone/>
            </a:pPr>
            <a:r>
              <a:rPr lang="el-GR" sz="6400" dirty="0" smtClean="0"/>
              <a:t>Κάποιες αποτελεσματικές πρακτικές, σε επίπεδο σχολείου και τάξης, για εφαρμογή μιας στρατηγικής ενάντια στη βία, είναι γενικότερα:</a:t>
            </a:r>
          </a:p>
          <a:p>
            <a:pPr marL="578358" indent="-514350">
              <a:buNone/>
            </a:pPr>
            <a:r>
              <a:rPr lang="el-GR" sz="6400" dirty="0" smtClean="0"/>
              <a:t> </a:t>
            </a:r>
          </a:p>
          <a:p>
            <a:pPr marL="578358" indent="-514350"/>
            <a:r>
              <a:rPr lang="el-GR" sz="6400" dirty="0" smtClean="0"/>
              <a:t>Η διαμόρφωση ενός καλού σχολικού κλίματος και επικοινωνίας, διαλόγου και εμπιστοσύνης ανάμεσα σε εκπαιδευτικούς και μαθητές είναι το πρώτο και το πιο σημαντικό βήμα. Μεγάλη ευθύνη γι’ αυτό έχει ο διευθυντής του σχολείου, ο οποίος πρέπει να είναι κοντά στους εκπαιδευτικούς και τους μαθητές, να ακούει τις απόψεις τους και να εγγυάται τη σωστή λειτουργία του σχολείου.</a:t>
            </a:r>
          </a:p>
          <a:p>
            <a:pPr marL="578358" indent="-514350"/>
            <a:r>
              <a:rPr lang="el-GR" sz="6400" dirty="0" smtClean="0"/>
              <a:t>Η δημιουργία ξεκάθαρων κανόνων, που θα συνοψίζονται στο σχολικό κανονισμό. Εκεί θα προβλέπονται και τρόποι διαχείρισης βίαιων συμπεριφορών στην καθημερινή σχολική ζωή.</a:t>
            </a:r>
          </a:p>
          <a:p>
            <a:pPr marL="578358" indent="-514350"/>
            <a:r>
              <a:rPr lang="el-GR" sz="6400" dirty="0" smtClean="0"/>
              <a:t>Η οργάνωση, από τα σχολεία, προγραμμάτων και βιωματικών εργαστηρίων, που θα έχουν στόχο τη βελτίωση των κοινωνικών δεξιοτήτων και των σχέσεων συνύπαρξης – συνεργασίας.</a:t>
            </a:r>
          </a:p>
          <a:p>
            <a:pPr marL="578358" indent="-514350"/>
            <a:r>
              <a:rPr lang="el-GR" sz="6400" dirty="0" smtClean="0"/>
              <a:t>Να υπάρχουν εκπαιδευτικοί, οι οποίοι, μετά από κατάλληλη εκπαίδευση, θα λειτουργούν ως διαμεσολαβητές μεταξύ των μαθητών που έχουν εμπλακεί σε διαμάχη. Μέσω της διαδικασίας της ακρόασης θα πρέπει οι μαθητές να εξηγούν τα κίνητρα που τους οδήγησαν στις συγκεκριμένες συμπεριφορές και μαζί με τους καθηγητές να προσπαθούν να βρουν μια λύση. Όταν κρίνεται απαραίτητο, να συμμετέχουν υποστηρικτικοί μηχανισμοί (ψυχολόγοι, κοινωνικοί λειτουργοί κλπ.) για την επίλυση σοβαρών ζητημάτων.</a:t>
            </a:r>
          </a:p>
          <a:p>
            <a:pPr marL="578358" indent="-514350"/>
            <a:r>
              <a:rPr lang="el-GR" sz="6400" dirty="0" smtClean="0"/>
              <a:t>Να δημιουργηθεί μεταξύ γονιών και εκπαιδευτικών δίαυλος επικοινωνίας, που θα επιτρέπει στους γονείς να συζητούν τους προβληματισμούς τους</a:t>
            </a:r>
            <a:endParaRPr lang="el-GR" sz="6400" dirty="0"/>
          </a:p>
        </p:txBody>
      </p:sp>
    </p:spTree>
  </p:cSld>
  <p:clrMapOvr>
    <a:masterClrMapping/>
  </p:clrMapOvr>
  <p:transition>
    <p:wheel spokes="2"/>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 Θέση περιεχομένου" descr="οκ.jpg"/>
          <p:cNvPicPr>
            <a:picLocks noGrp="1" noChangeAspect="1"/>
          </p:cNvPicPr>
          <p:nvPr>
            <p:ph sz="half" idx="1"/>
          </p:nvPr>
        </p:nvPicPr>
        <p:blipFill>
          <a:blip r:embed="rId2" cstate="print"/>
          <a:stretch>
            <a:fillRect/>
          </a:stretch>
        </p:blipFill>
        <p:spPr>
          <a:xfrm>
            <a:off x="428596" y="1214423"/>
            <a:ext cx="4000528" cy="4000528"/>
          </a:xfrm>
        </p:spPr>
      </p:pic>
      <p:pic>
        <p:nvPicPr>
          <p:cNvPr id="13" name="12 - Θέση περιεχομένου" descr="οκ.jpg"/>
          <p:cNvPicPr>
            <a:picLocks noGrp="1" noChangeAspect="1"/>
          </p:cNvPicPr>
          <p:nvPr>
            <p:ph sz="half" idx="2"/>
          </p:nvPr>
        </p:nvPicPr>
        <p:blipFill>
          <a:blip r:embed="rId3" cstate="print"/>
          <a:stretch>
            <a:fillRect/>
          </a:stretch>
        </p:blipFill>
        <p:spPr>
          <a:xfrm>
            <a:off x="4786314" y="1214422"/>
            <a:ext cx="3643338" cy="4214842"/>
          </a:xfrm>
        </p:spPr>
      </p:pic>
    </p:spTree>
  </p:cSld>
  <p:clrMapOvr>
    <a:masterClrMapping/>
  </p:clrMapOvr>
  <p:transition>
    <p:wheel spokes="2"/>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571480"/>
            <a:ext cx="8229600" cy="875490"/>
          </a:xfrm>
        </p:spPr>
        <p:txBody>
          <a:bodyPr>
            <a:normAutofit fontScale="90000"/>
          </a:bodyPr>
          <a:lstStyle/>
          <a:p>
            <a:r>
              <a:rPr lang="el-GR" b="1" dirty="0" smtClean="0"/>
              <a:t>Ειδικότερα :</a:t>
            </a:r>
            <a:r>
              <a:rPr lang="el-GR" dirty="0" smtClean="0"/>
              <a:t/>
            </a:r>
            <a:br>
              <a:rPr lang="el-GR" dirty="0" smtClean="0"/>
            </a:br>
            <a:endParaRPr lang="el-GR" dirty="0"/>
          </a:p>
        </p:txBody>
      </p:sp>
      <p:sp>
        <p:nvSpPr>
          <p:cNvPr id="3" name="2 - Θέση περιεχομένου"/>
          <p:cNvSpPr>
            <a:spLocks noGrp="1"/>
          </p:cNvSpPr>
          <p:nvPr>
            <p:ph idx="1"/>
          </p:nvPr>
        </p:nvSpPr>
        <p:spPr>
          <a:xfrm>
            <a:off x="457200" y="928670"/>
            <a:ext cx="8229600" cy="5526138"/>
          </a:xfrm>
        </p:spPr>
        <p:txBody>
          <a:bodyPr>
            <a:normAutofit fontScale="55000" lnSpcReduction="20000"/>
          </a:bodyPr>
          <a:lstStyle/>
          <a:p>
            <a:pPr>
              <a:buNone/>
            </a:pPr>
            <a:r>
              <a:rPr lang="el-GR" dirty="0" smtClean="0"/>
              <a:t> </a:t>
            </a:r>
          </a:p>
          <a:p>
            <a:pPr>
              <a:buNone/>
            </a:pPr>
            <a:r>
              <a:rPr lang="el-GR" dirty="0" smtClean="0"/>
              <a:t> </a:t>
            </a:r>
          </a:p>
          <a:p>
            <a:pPr>
              <a:buNone/>
            </a:pPr>
            <a:r>
              <a:rPr lang="el-GR" b="1" dirty="0" smtClean="0"/>
              <a:t>Σε επίπεδο σχολείου:</a:t>
            </a:r>
            <a:endParaRPr lang="el-GR" dirty="0" smtClean="0"/>
          </a:p>
          <a:p>
            <a:pPr lvl="0">
              <a:buNone/>
            </a:pPr>
            <a:r>
              <a:rPr lang="el-GR" dirty="0" smtClean="0"/>
              <a:t>σύνταξη Σχολικής Επιτροπής ενάντια στον εκφοβισμό &amp; την ενδοσχολική βία</a:t>
            </a:r>
          </a:p>
          <a:p>
            <a:pPr lvl="0">
              <a:buNone/>
            </a:pPr>
            <a:r>
              <a:rPr lang="el-GR" dirty="0" smtClean="0"/>
              <a:t>σύνταξη Διακήρυξης του σχολείου ενάντια στη βία: δικαιώματα-υποχρεώσεις- καθήκοντα για όλα τα μέλη της σχολικής κοινότητας</a:t>
            </a:r>
          </a:p>
          <a:p>
            <a:pPr lvl="0">
              <a:buNone/>
            </a:pPr>
            <a:r>
              <a:rPr lang="el-GR" dirty="0" smtClean="0"/>
              <a:t>αύξηση της επίβλεψης του σχολικού χώρου</a:t>
            </a:r>
          </a:p>
          <a:p>
            <a:pPr lvl="0">
              <a:buNone/>
            </a:pPr>
            <a:r>
              <a:rPr lang="el-GR" dirty="0" smtClean="0"/>
              <a:t>ευαισθητοποίηση και συνεργασία με τους γονείς, προκειμένου να σταματήσει ο κύκλος αναπαραγωγής και ενθάρρυνσης της ενδοσχολικής βίας</a:t>
            </a:r>
            <a:br>
              <a:rPr lang="el-GR" dirty="0" smtClean="0"/>
            </a:br>
            <a:endParaRPr lang="el-GR" dirty="0" smtClean="0"/>
          </a:p>
          <a:p>
            <a:pPr>
              <a:buNone/>
            </a:pPr>
            <a:r>
              <a:rPr lang="el-GR" b="1" dirty="0" smtClean="0"/>
              <a:t>Σε επίπεδο τάξης:</a:t>
            </a:r>
            <a:endParaRPr lang="el-GR" dirty="0" smtClean="0"/>
          </a:p>
          <a:p>
            <a:pPr lvl="0">
              <a:buNone/>
            </a:pPr>
            <a:r>
              <a:rPr lang="el-GR" dirty="0" smtClean="0"/>
              <a:t>συζήτηση στην τάξη για τον ορισμό &amp; τις μορφές της ενδοσχολικής βίας και του εκφοβισμού</a:t>
            </a:r>
          </a:p>
          <a:p>
            <a:pPr lvl="0">
              <a:buNone/>
            </a:pPr>
            <a:r>
              <a:rPr lang="el-GR" dirty="0" smtClean="0"/>
              <a:t>συζήτηση για τις επιπτώσεις του εκφοβισμού</a:t>
            </a:r>
          </a:p>
          <a:p>
            <a:pPr lvl="0">
              <a:buNone/>
            </a:pPr>
            <a:r>
              <a:rPr lang="el-GR" dirty="0" smtClean="0"/>
              <a:t>ενημέρωση σχετικά με το γιατί η ενδοσχολική βία και ο εκφοβισμός δεν είναι αποδεκτά από το σχολείο</a:t>
            </a:r>
          </a:p>
          <a:p>
            <a:pPr lvl="0">
              <a:buNone/>
            </a:pPr>
            <a:r>
              <a:rPr lang="el-GR" dirty="0" smtClean="0"/>
              <a:t>τρόποι &amp; προτάσεις για πρόληψη και αντιμετώπιση από τους μαθητές: σύνταξη των κανόνων της τάξης ενάντια στη βία</a:t>
            </a:r>
          </a:p>
          <a:p>
            <a:pPr lvl="0">
              <a:buNone/>
            </a:pPr>
            <a:r>
              <a:rPr lang="el-GR" dirty="0" smtClean="0"/>
              <a:t>παροχή βοήθειας από μαθητές σε άλλους, για την επίλυση των συγκρούσεων που θα μπορούσαν να οδηγήσουν σε εκφοβισμό</a:t>
            </a:r>
          </a:p>
          <a:p>
            <a:pPr lvl="0">
              <a:buNone/>
            </a:pPr>
            <a:r>
              <a:rPr lang="el-GR" dirty="0" smtClean="0"/>
              <a:t>προαγωγή των συνεργατικών αλληλεπιδράσεων</a:t>
            </a:r>
          </a:p>
          <a:p>
            <a:endParaRPr lang="el-GR" dirty="0"/>
          </a:p>
        </p:txBody>
      </p:sp>
    </p:spTree>
  </p:cSld>
  <p:clrMapOvr>
    <a:masterClrMapping/>
  </p:clrMapOvr>
  <p:transition>
    <p:wheel spokes="2"/>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714356"/>
            <a:ext cx="8229600" cy="875490"/>
          </a:xfrm>
        </p:spPr>
        <p:txBody>
          <a:bodyPr>
            <a:normAutofit fontScale="90000"/>
          </a:bodyPr>
          <a:lstStyle/>
          <a:p>
            <a:r>
              <a:rPr lang="el-GR" b="1" dirty="0" smtClean="0"/>
              <a:t>ΑΝΤΙΜΕΤΩΠΙΣΗ:</a:t>
            </a: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dirty="0" smtClean="0"/>
              <a:t>Κάθε μέλος της σχολικής κοινότητας έχει ρόλο και ευθύνη για την αντιμετώπιση του σχολικού εκφοβισμού. Ο βαθμός εμπλοκής κάθε μέλους, σχετίζεται τόσο με την ιδιότητά του, όσο και με τη σοβαρότητα, τη συχνότητα και την ένταση του περιστατικού εκφοβισμού. Άλλος είναι ο ρόλος και η ευθύνη του διευθυντή του σχολείου, άλλος του καθηγητή, άλλος των συμμαθητών, άλλος των γονιών.</a:t>
            </a:r>
          </a:p>
          <a:p>
            <a:r>
              <a:rPr lang="el-GR" dirty="0" smtClean="0"/>
              <a:t>Ωστόσο, θα πρέπει όλοι να συνεργαστούν σε ένα πλαίσιο παράλληλων δράσεων, διότι, αφού η αιτιολογία του εκφοβισμού είναι πολυπαραγοντική και η αντιμετώπισή του θα πρέπει να είναι πολυεπίπεδη</a:t>
            </a:r>
            <a:endParaRPr lang="el-GR" dirty="0"/>
          </a:p>
        </p:txBody>
      </p:sp>
    </p:spTree>
  </p:cSld>
  <p:clrMapOvr>
    <a:masterClrMapping/>
  </p:clrMapOvr>
  <p:transition>
    <p:wheel spokes="2"/>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Συμμαθητές :</a:t>
            </a:r>
            <a:endParaRPr lang="el-GR" dirty="0"/>
          </a:p>
        </p:txBody>
      </p:sp>
      <p:sp>
        <p:nvSpPr>
          <p:cNvPr id="3" name="2 - Θέση περιεχομένου"/>
          <p:cNvSpPr>
            <a:spLocks noGrp="1"/>
          </p:cNvSpPr>
          <p:nvPr>
            <p:ph idx="1"/>
          </p:nvPr>
        </p:nvSpPr>
        <p:spPr/>
        <p:txBody>
          <a:bodyPr>
            <a:normAutofit fontScale="77500" lnSpcReduction="20000"/>
          </a:bodyPr>
          <a:lstStyle/>
          <a:p>
            <a:pPr lvl="0"/>
            <a:r>
              <a:rPr lang="el-GR" dirty="0" smtClean="0"/>
              <a:t>Προσδιορίστε ποιοι συμμαθητές σας ήταν παρόντες στο περιστατικό εκφοβισμού</a:t>
            </a:r>
          </a:p>
          <a:p>
            <a:pPr lvl="0"/>
            <a:r>
              <a:rPr lang="el-GR" dirty="0" smtClean="0"/>
              <a:t>Ξεκαθαρίστε αν συμμετείχαν ως ουδέτεροι παρατηρητές ή αν ενθάρρυναν το παιδί που εκφοβίζει</a:t>
            </a:r>
          </a:p>
          <a:p>
            <a:pPr lvl="0"/>
            <a:r>
              <a:rPr lang="el-GR" dirty="0" smtClean="0"/>
              <a:t>Συζητήστε μαζί τους για το ποια θα ήταν η κατάλληλη συμπεριφορά σε μια τέτοια περίπτωση (π.χ. να μιλήσουν σε κάποιον ενήλικα για να βοηθήσει) και για το ποιες ευθύνες έχουν όταν παρατηρούν να συμβαίνει περιστατικό εκφοβισμού</a:t>
            </a:r>
          </a:p>
          <a:p>
            <a:pPr lvl="0"/>
            <a:r>
              <a:rPr lang="el-GR" dirty="0" smtClean="0"/>
              <a:t>Συζητήστε σχετικά με το τι θα μπορούσαν να είχαν κάνει για να αποφευχθεί ο εκφοβισμός και να εξασφαλίσουν ένα ασφαλές περιβάλλον τόσο για τους ίδιους όσο και για τους συμμαθητές τους.</a:t>
            </a:r>
          </a:p>
          <a:p>
            <a:endParaRPr lang="el-GR" dirty="0"/>
          </a:p>
        </p:txBody>
      </p:sp>
    </p:spTree>
  </p:cSld>
  <p:clrMapOvr>
    <a:masterClrMapping/>
  </p:clrMapOvr>
  <p:transition>
    <p:wheel spokes="2"/>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 Θέση περιεχομένου" descr="οκ.jpg"/>
          <p:cNvPicPr>
            <a:picLocks noGrp="1" noChangeAspect="1"/>
          </p:cNvPicPr>
          <p:nvPr>
            <p:ph sz="half" idx="1"/>
          </p:nvPr>
        </p:nvPicPr>
        <p:blipFill>
          <a:blip r:embed="rId2" cstate="print"/>
          <a:stretch>
            <a:fillRect/>
          </a:stretch>
        </p:blipFill>
        <p:spPr>
          <a:xfrm>
            <a:off x="642910" y="1643050"/>
            <a:ext cx="3357586" cy="3347256"/>
          </a:xfrm>
        </p:spPr>
      </p:pic>
      <p:sp>
        <p:nvSpPr>
          <p:cNvPr id="6" name="5 - Θέση περιεχομένου"/>
          <p:cNvSpPr>
            <a:spLocks noGrp="1"/>
          </p:cNvSpPr>
          <p:nvPr>
            <p:ph sz="half" idx="2"/>
          </p:nvPr>
        </p:nvSpPr>
        <p:spPr/>
        <p:txBody>
          <a:bodyPr/>
          <a:lstStyle/>
          <a:p>
            <a:pPr>
              <a:buNone/>
            </a:pPr>
            <a:r>
              <a:rPr lang="el-GR" dirty="0" smtClean="0"/>
              <a:t>Γκρόσυκ Μάγδα   </a:t>
            </a:r>
          </a:p>
          <a:p>
            <a:pPr>
              <a:buNone/>
            </a:pPr>
            <a:r>
              <a:rPr lang="el-GR" dirty="0" smtClean="0"/>
              <a:t>Δημητρίου Χριστίνα                                                            </a:t>
            </a:r>
          </a:p>
          <a:p>
            <a:pPr>
              <a:buNone/>
            </a:pPr>
            <a:r>
              <a:rPr lang="el-GR" dirty="0" smtClean="0"/>
              <a:t>  Καίρη Κωνσταντίνα  </a:t>
            </a:r>
          </a:p>
          <a:p>
            <a:pPr>
              <a:buNone/>
            </a:pPr>
            <a:r>
              <a:rPr lang="el-GR" dirty="0" smtClean="0"/>
              <a:t>   Μιχελάκου Έφη</a:t>
            </a:r>
          </a:p>
          <a:p>
            <a:pPr>
              <a:buNone/>
            </a:pPr>
            <a:r>
              <a:rPr lang="el-GR" dirty="0" smtClean="0"/>
              <a:t>   Σταθοπούλου Φωτεινή</a:t>
            </a:r>
          </a:p>
          <a:p>
            <a:pPr>
              <a:buNone/>
            </a:pPr>
            <a:r>
              <a:rPr lang="el-GR" dirty="0" smtClean="0"/>
              <a:t>   Χασιώτη Βίκυ </a:t>
            </a:r>
            <a:endParaRPr lang="el-GR" dirty="0"/>
          </a:p>
        </p:txBody>
      </p:sp>
    </p:spTree>
  </p:cSld>
  <p:clrMapOvr>
    <a:masterClrMapping/>
  </p:clrMapOvr>
  <p:transition>
    <p:wheel spokes="2"/>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 Εικόνα" descr="P1010678.JPG"/>
          <p:cNvPicPr>
            <a:picLocks noChangeAspect="1"/>
          </p:cNvPicPr>
          <p:nvPr/>
        </p:nvPicPr>
        <p:blipFill>
          <a:blip r:embed="rId2" cstate="print"/>
          <a:stretch>
            <a:fillRect/>
          </a:stretch>
        </p:blipFill>
        <p:spPr>
          <a:xfrm>
            <a:off x="500034" y="214290"/>
            <a:ext cx="4143404" cy="3107553"/>
          </a:xfrm>
          <a:prstGeom prst="rect">
            <a:avLst/>
          </a:prstGeom>
        </p:spPr>
      </p:pic>
      <p:pic>
        <p:nvPicPr>
          <p:cNvPr id="10" name="9 - Εικόνα" descr="P1010679.JPG"/>
          <p:cNvPicPr>
            <a:picLocks noChangeAspect="1"/>
          </p:cNvPicPr>
          <p:nvPr/>
        </p:nvPicPr>
        <p:blipFill>
          <a:blip r:embed="rId3" cstate="print"/>
          <a:stretch>
            <a:fillRect/>
          </a:stretch>
        </p:blipFill>
        <p:spPr>
          <a:xfrm>
            <a:off x="285720" y="3429000"/>
            <a:ext cx="4286280" cy="3214710"/>
          </a:xfrm>
          <a:prstGeom prst="rect">
            <a:avLst/>
          </a:prstGeom>
        </p:spPr>
      </p:pic>
      <p:pic>
        <p:nvPicPr>
          <p:cNvPr id="11" name="10 - Εικόνα" descr="P1010680.JPG"/>
          <p:cNvPicPr>
            <a:picLocks noChangeAspect="1"/>
          </p:cNvPicPr>
          <p:nvPr/>
        </p:nvPicPr>
        <p:blipFill>
          <a:blip r:embed="rId4" cstate="print"/>
          <a:stretch>
            <a:fillRect/>
          </a:stretch>
        </p:blipFill>
        <p:spPr>
          <a:xfrm>
            <a:off x="4786314" y="2357430"/>
            <a:ext cx="4191030" cy="3143272"/>
          </a:xfrm>
          <a:prstGeom prst="rect">
            <a:avLst/>
          </a:prstGeom>
        </p:spPr>
      </p:pic>
      <p:sp>
        <p:nvSpPr>
          <p:cNvPr id="5" name="4 - Ορθογώνιο"/>
          <p:cNvSpPr/>
          <p:nvPr/>
        </p:nvSpPr>
        <p:spPr>
          <a:xfrm>
            <a:off x="5143504" y="428604"/>
            <a:ext cx="3071834" cy="1446550"/>
          </a:xfrm>
          <a:prstGeom prst="rect">
            <a:avLst/>
          </a:prstGeom>
        </p:spPr>
        <p:txBody>
          <a:bodyPr wrap="square">
            <a:spAutoFit/>
          </a:bodyPr>
          <a:lstStyle/>
          <a:p>
            <a:r>
              <a:rPr lang="el-GR" sz="4400" dirty="0" smtClean="0"/>
              <a:t>Αφίσες  μαθητών</a:t>
            </a:r>
            <a:endParaRPr lang="el-GR" sz="4400" dirty="0"/>
          </a:p>
        </p:txBody>
      </p:sp>
    </p:spTree>
  </p:cSld>
  <p:clrMapOvr>
    <a:masterClrMapping/>
  </p:clrMapOvr>
  <p:transition>
    <p:wheel spokes="2"/>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P1010649.JPG"/>
          <p:cNvPicPr>
            <a:picLocks noChangeAspect="1"/>
          </p:cNvPicPr>
          <p:nvPr/>
        </p:nvPicPr>
        <p:blipFill>
          <a:blip r:embed="rId3" cstate="print"/>
          <a:stretch>
            <a:fillRect/>
          </a:stretch>
        </p:blipFill>
        <p:spPr>
          <a:xfrm>
            <a:off x="4572000" y="214289"/>
            <a:ext cx="3929090" cy="2946817"/>
          </a:xfrm>
          <a:prstGeom prst="rect">
            <a:avLst/>
          </a:prstGeom>
        </p:spPr>
      </p:pic>
      <p:pic>
        <p:nvPicPr>
          <p:cNvPr id="6" name="5 - Εικόνα" descr="P1010650.JPG"/>
          <p:cNvPicPr>
            <a:picLocks noChangeAspect="1"/>
          </p:cNvPicPr>
          <p:nvPr/>
        </p:nvPicPr>
        <p:blipFill>
          <a:blip r:embed="rId4" cstate="print"/>
          <a:stretch>
            <a:fillRect/>
          </a:stretch>
        </p:blipFill>
        <p:spPr>
          <a:xfrm>
            <a:off x="285720" y="3643314"/>
            <a:ext cx="4081301" cy="3060975"/>
          </a:xfrm>
          <a:prstGeom prst="rect">
            <a:avLst/>
          </a:prstGeom>
        </p:spPr>
      </p:pic>
      <p:pic>
        <p:nvPicPr>
          <p:cNvPr id="7" name="6 - Εικόνα" descr="P1010651.JPG"/>
          <p:cNvPicPr>
            <a:picLocks noChangeAspect="1"/>
          </p:cNvPicPr>
          <p:nvPr/>
        </p:nvPicPr>
        <p:blipFill>
          <a:blip r:embed="rId5" cstate="print"/>
          <a:stretch>
            <a:fillRect/>
          </a:stretch>
        </p:blipFill>
        <p:spPr>
          <a:xfrm>
            <a:off x="4786314" y="3500438"/>
            <a:ext cx="3938425" cy="2953818"/>
          </a:xfrm>
          <a:prstGeom prst="rect">
            <a:avLst/>
          </a:prstGeom>
        </p:spPr>
      </p:pic>
      <p:pic>
        <p:nvPicPr>
          <p:cNvPr id="8" name="7 - Εικόνα" descr="P1010652.JPG"/>
          <p:cNvPicPr>
            <a:picLocks noChangeAspect="1"/>
          </p:cNvPicPr>
          <p:nvPr/>
        </p:nvPicPr>
        <p:blipFill>
          <a:blip r:embed="rId6" cstate="print"/>
          <a:stretch>
            <a:fillRect/>
          </a:stretch>
        </p:blipFill>
        <p:spPr>
          <a:xfrm>
            <a:off x="285720" y="214290"/>
            <a:ext cx="4000528" cy="3000396"/>
          </a:xfrm>
          <a:prstGeom prst="rect">
            <a:avLst/>
          </a:prstGeom>
        </p:spPr>
      </p:pic>
    </p:spTree>
  </p:cSld>
  <p:clrMapOvr>
    <a:masterClrMapping/>
  </p:clrMapOvr>
  <p:transition>
    <p:wheel spokes="2"/>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20140521_111732_Android.jpg"/>
          <p:cNvPicPr>
            <a:picLocks noChangeAspect="1"/>
          </p:cNvPicPr>
          <p:nvPr/>
        </p:nvPicPr>
        <p:blipFill>
          <a:blip r:embed="rId2" cstate="print"/>
          <a:stretch>
            <a:fillRect/>
          </a:stretch>
        </p:blipFill>
        <p:spPr>
          <a:xfrm>
            <a:off x="0" y="0"/>
            <a:ext cx="9144000" cy="6858000"/>
          </a:xfrm>
          <a:prstGeom prst="rect">
            <a:avLst/>
          </a:prstGeom>
        </p:spPr>
      </p:pic>
      <p:pic>
        <p:nvPicPr>
          <p:cNvPr id="3" name="2 - Εικόνα" descr="20140521_113132_Android.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ransition>
    <p:wheel spokes="2"/>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20140521_111732_Android.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heel spokes="2"/>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bullying.jpg"/>
          <p:cNvPicPr>
            <a:picLocks noGrp="1" noChangeAspect="1"/>
          </p:cNvPicPr>
          <p:nvPr>
            <p:ph idx="1"/>
          </p:nvPr>
        </p:nvPicPr>
        <p:blipFill>
          <a:blip r:embed="rId2" cstate="print"/>
          <a:stretch>
            <a:fillRect/>
          </a:stretch>
        </p:blipFill>
        <p:spPr>
          <a:xfrm>
            <a:off x="928662" y="785794"/>
            <a:ext cx="6786610" cy="5049856"/>
          </a:xfrm>
        </p:spPr>
      </p:pic>
    </p:spTree>
  </p:cSld>
  <p:clrMapOvr>
    <a:masterClrMapping/>
  </p:clrMapOvr>
  <p:transition>
    <p:wheel spokes="2"/>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28604"/>
            <a:ext cx="8229600" cy="1237922"/>
          </a:xfrm>
        </p:spPr>
        <p:txBody>
          <a:bodyPr>
            <a:normAutofit fontScale="90000"/>
          </a:bodyPr>
          <a:lstStyle/>
          <a:p>
            <a:r>
              <a:rPr lang="el-GR" dirty="0" smtClean="0"/>
              <a:t>ΜΟΡΦΕΣ ΕΚΦΟΒΙΣΜΟΥ:</a:t>
            </a:r>
            <a:br>
              <a:rPr lang="el-GR" dirty="0" smtClean="0"/>
            </a:br>
            <a:endParaRPr lang="el-GR" dirty="0"/>
          </a:p>
        </p:txBody>
      </p:sp>
      <p:sp>
        <p:nvSpPr>
          <p:cNvPr id="3" name="2 - Θέση περιεχομένου"/>
          <p:cNvSpPr>
            <a:spLocks noGrp="1"/>
          </p:cNvSpPr>
          <p:nvPr>
            <p:ph idx="1"/>
          </p:nvPr>
        </p:nvSpPr>
        <p:spPr>
          <a:xfrm>
            <a:off x="500034" y="1071546"/>
            <a:ext cx="8229600" cy="5929354"/>
          </a:xfrm>
        </p:spPr>
        <p:txBody>
          <a:bodyPr>
            <a:noAutofit/>
          </a:bodyPr>
          <a:lstStyle/>
          <a:p>
            <a:pPr>
              <a:buNone/>
            </a:pPr>
            <a:r>
              <a:rPr lang="el-GR" sz="1800" dirty="0" smtClean="0"/>
              <a:t>• Σωματικός: φυσικός τραυματισμός ή απειλή τραυματισμού προς κάποιον. Εκδηλώνεται με σπρωξίματα, σκουντήματα, αγκωνιές, γροθιές και κλοτσιές, τρικλοποδιές, χτυπήματα με αντικείμενα, τσιμπήματα και δαγκωνιές, περιορισμό του άλλου μέσω  σωματικών πρακτικών.</a:t>
            </a:r>
            <a:br>
              <a:rPr lang="el-GR" sz="1800" dirty="0" smtClean="0"/>
            </a:br>
            <a:r>
              <a:rPr lang="el-GR" sz="1800" dirty="0" smtClean="0"/>
              <a:t/>
            </a:r>
            <a:br>
              <a:rPr lang="el-GR" sz="1800" dirty="0" smtClean="0"/>
            </a:br>
            <a:r>
              <a:rPr lang="el-GR" sz="1800" dirty="0" smtClean="0"/>
              <a:t>• Λεκτικός: συστηματική χρησιμοποίηση υβριστικών εκφράσεων, φραστικών επιθέσεων, προσβολών και απειλών, αγενών σχολίων και ειρωνείας, χρήση παρατσουκλιών.</a:t>
            </a:r>
            <a:br>
              <a:rPr lang="el-GR" sz="1800" dirty="0" smtClean="0"/>
            </a:br>
            <a:r>
              <a:rPr lang="el-GR" sz="1800" dirty="0" smtClean="0"/>
              <a:t/>
            </a:r>
            <a:br>
              <a:rPr lang="el-GR" sz="1800" dirty="0" smtClean="0"/>
            </a:br>
            <a:r>
              <a:rPr lang="el-GR" sz="1800" dirty="0" smtClean="0"/>
              <a:t>• Εκφοβισμός με εκβιασμό: εκούσια απόσπαση χρημάτων ή προσωπικών αντικειμένων, η οποία συνοδεύεται από απειλές ή και τον εξαναγκασμό σε αντικοινωνικές πράξεις.</a:t>
            </a:r>
            <a:br>
              <a:rPr lang="el-GR" sz="1800" dirty="0" smtClean="0"/>
            </a:br>
            <a:r>
              <a:rPr lang="el-GR" sz="1800" dirty="0" smtClean="0"/>
              <a:t/>
            </a:r>
            <a:br>
              <a:rPr lang="el-GR" sz="1800" dirty="0" smtClean="0"/>
            </a:br>
            <a:r>
              <a:rPr lang="el-GR" sz="1800" dirty="0" smtClean="0"/>
              <a:t>• Έμμεσος ή κοινωνικός: προσπάθεια για κοινωνική απομόνωση ή αγνόηση ατόμου, για άσκηση επιρροής στην ομάδα των συνομηλίκων ώστε να αισθανθούν αντιπάθεια για κάποιο συγκεκριμένο συμμαθητή τους, διάδοση κακόβουλων φημών και ψευδών.  </a:t>
            </a:r>
          </a:p>
          <a:p>
            <a:pPr>
              <a:buNone/>
            </a:pPr>
            <a:endParaRPr lang="el-GR" sz="1600" dirty="0"/>
          </a:p>
        </p:txBody>
      </p:sp>
    </p:spTree>
  </p:cSld>
  <p:clrMapOvr>
    <a:masterClrMapping/>
  </p:clrMapOvr>
  <p:transition>
    <p:wheel spokes="2"/>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71480"/>
            <a:ext cx="8229600" cy="5883328"/>
          </a:xfrm>
        </p:spPr>
        <p:txBody>
          <a:bodyPr>
            <a:normAutofit/>
          </a:bodyPr>
          <a:lstStyle/>
          <a:p>
            <a:pPr>
              <a:buNone/>
            </a:pPr>
            <a:r>
              <a:rPr lang="el-GR" sz="1800" dirty="0" smtClean="0"/>
              <a:t>Ρατσιστικός: διάδοση αρνητικών σχολίων εξαιτίας της καταγωγής, της κοινωνικής τάξης, της οικονομικής κατάστασης, της διαφορετικότητας.</a:t>
            </a:r>
          </a:p>
          <a:p>
            <a:pPr>
              <a:buNone/>
            </a:pPr>
            <a:r>
              <a:rPr lang="el-GR" sz="1800" dirty="0" smtClean="0"/>
              <a:t/>
            </a:r>
            <a:br>
              <a:rPr lang="el-GR" sz="1800" dirty="0" smtClean="0"/>
            </a:br>
            <a:r>
              <a:rPr lang="el-GR" sz="1800" dirty="0" smtClean="0"/>
              <a:t>• Σεξουαλικός: υβριστικά σχόλια, σκίτσα και γκράφιτι με σεξουαλικό περιεχόμενο, ανήθικες χειρονομίες, ανεπιθύμητο άγγιγμα, μέχρι και σοβαρές σεξουαλικές επιθέσεις</a:t>
            </a:r>
            <a:r>
              <a:rPr lang="el-GR" sz="3200" dirty="0" smtClean="0"/>
              <a:t>. </a:t>
            </a:r>
          </a:p>
          <a:p>
            <a:pPr>
              <a:buNone/>
            </a:pPr>
            <a:endParaRPr lang="el-GR" sz="3200" dirty="0" smtClean="0"/>
          </a:p>
          <a:p>
            <a:pPr>
              <a:buNone/>
            </a:pPr>
            <a:r>
              <a:rPr lang="el-GR" sz="2100" dirty="0" smtClean="0"/>
              <a:t>• Ηλεκτρονικός: αποστολή απειλητικού ή υβριστικού υλικού μέσω του ηλεκτρονικού ταχυδρομείου, των υπηρεσιών  MMS  και  SMS  που παρέχουν τα κινητά τηλέφωνα και των διαδικτυακών τόπων κοινωνικής δικτύωσης, χρήση ή παραποίηση των προσωπικών δεδομένων κάποιου ατόμου, αποκλεισμός του από μια δικτυακή ομάδα, κλήσεις στο κινητό του από </a:t>
            </a:r>
          </a:p>
          <a:p>
            <a:pPr>
              <a:buNone/>
            </a:pPr>
            <a:r>
              <a:rPr lang="el-GR" sz="2100" dirty="0" smtClean="0"/>
              <a:t>άγνωστο νούμερο</a:t>
            </a:r>
            <a:endParaRPr lang="el-GR" sz="2100" dirty="0"/>
          </a:p>
        </p:txBody>
      </p:sp>
    </p:spTree>
  </p:cSld>
  <p:clrMapOvr>
    <a:masterClrMapping/>
  </p:clrMapOvr>
  <p:transition>
    <p:wheel spokes="2"/>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5072074"/>
            <a:ext cx="8229600" cy="1571636"/>
          </a:xfrm>
        </p:spPr>
        <p:txBody>
          <a:bodyPr>
            <a:normAutofit fontScale="90000"/>
          </a:bodyPr>
          <a:lstStyle/>
          <a:p>
            <a:r>
              <a:rPr lang="el-GR" dirty="0" smtClean="0">
                <a:solidFill>
                  <a:schemeClr val="bg1">
                    <a:lumMod val="95000"/>
                    <a:lumOff val="5000"/>
                  </a:schemeClr>
                </a:solidFill>
                <a:effectLst/>
              </a:rPr>
              <a:t>Τα θύματα έχουν τη δύναμη να σταματήσουν τον εκφοβισμό</a:t>
            </a:r>
            <a:r>
              <a:rPr lang="el-GR" dirty="0" smtClean="0">
                <a:solidFill>
                  <a:schemeClr val="bg1">
                    <a:lumMod val="95000"/>
                    <a:lumOff val="5000"/>
                  </a:schemeClr>
                </a:solidFill>
              </a:rPr>
              <a:t>!</a:t>
            </a:r>
            <a:br>
              <a:rPr lang="el-GR" dirty="0" smtClean="0">
                <a:solidFill>
                  <a:schemeClr val="bg1">
                    <a:lumMod val="95000"/>
                    <a:lumOff val="5000"/>
                  </a:schemeClr>
                </a:solidFill>
              </a:rPr>
            </a:br>
            <a:endParaRPr lang="el-GR" dirty="0">
              <a:solidFill>
                <a:schemeClr val="bg1">
                  <a:lumMod val="95000"/>
                  <a:lumOff val="5000"/>
                </a:schemeClr>
              </a:solidFill>
            </a:endParaRPr>
          </a:p>
        </p:txBody>
      </p:sp>
      <p:pic>
        <p:nvPicPr>
          <p:cNvPr id="4" name="3 - Θέση περιεχομένου" descr="β.jpg"/>
          <p:cNvPicPr>
            <a:picLocks noGrp="1" noChangeAspect="1"/>
          </p:cNvPicPr>
          <p:nvPr>
            <p:ph idx="1"/>
          </p:nvPr>
        </p:nvPicPr>
        <p:blipFill>
          <a:blip r:embed="rId2" cstate="print"/>
          <a:stretch>
            <a:fillRect/>
          </a:stretch>
        </p:blipFill>
        <p:spPr>
          <a:xfrm>
            <a:off x="642910" y="500042"/>
            <a:ext cx="7929618" cy="4267183"/>
          </a:xfrm>
        </p:spPr>
      </p:pic>
    </p:spTree>
  </p:cSld>
  <p:clrMapOvr>
    <a:masterClrMapping/>
  </p:clrMapOvr>
  <p:transition>
    <p:wheel spokes="2"/>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5643578"/>
            <a:ext cx="8229600" cy="732614"/>
          </a:xfrm>
        </p:spPr>
        <p:txBody>
          <a:bodyPr>
            <a:normAutofit fontScale="90000"/>
          </a:bodyPr>
          <a:lstStyle/>
          <a:p>
            <a:r>
              <a:rPr lang="el-GR" sz="2700" dirty="0" smtClean="0"/>
              <a:t>1.Παπαδάκη Άννα</a:t>
            </a:r>
            <a:br>
              <a:rPr lang="el-GR" sz="2700" dirty="0" smtClean="0"/>
            </a:br>
            <a:r>
              <a:rPr lang="el-GR" sz="2700" dirty="0" smtClean="0"/>
              <a:t>2.Κοκκινάκη Ευγενία</a:t>
            </a:r>
            <a:br>
              <a:rPr lang="el-GR" sz="2700" dirty="0" smtClean="0"/>
            </a:br>
            <a:r>
              <a:rPr lang="el-GR" sz="2700" dirty="0" smtClean="0"/>
              <a:t>3.Κοτομάτη Μαρία</a:t>
            </a:r>
            <a:br>
              <a:rPr lang="el-GR" sz="2700" dirty="0" smtClean="0"/>
            </a:br>
            <a:r>
              <a:rPr lang="el-GR" sz="2700" dirty="0" smtClean="0"/>
              <a:t>4.Δρίβας Μιχαήλ</a:t>
            </a:r>
            <a:r>
              <a:rPr lang="el-GR" dirty="0" smtClean="0"/>
              <a:t/>
            </a:r>
            <a:br>
              <a:rPr lang="el-GR" dirty="0" smtClean="0"/>
            </a:br>
            <a:endParaRPr lang="el-GR" dirty="0"/>
          </a:p>
        </p:txBody>
      </p:sp>
      <p:pic>
        <p:nvPicPr>
          <p:cNvPr id="4" name="3 - Θέση περιεχομένου" descr="b.jpg"/>
          <p:cNvPicPr>
            <a:picLocks noGrp="1" noChangeAspect="1"/>
          </p:cNvPicPr>
          <p:nvPr>
            <p:ph idx="1"/>
          </p:nvPr>
        </p:nvPicPr>
        <p:blipFill>
          <a:blip r:embed="rId2" cstate="print"/>
          <a:stretch>
            <a:fillRect/>
          </a:stretch>
        </p:blipFill>
        <p:spPr>
          <a:xfrm>
            <a:off x="1142976" y="428604"/>
            <a:ext cx="6357982" cy="3786214"/>
          </a:xfrm>
        </p:spPr>
      </p:pic>
    </p:spTree>
  </p:cSld>
  <p:clrMapOvr>
    <a:masterClrMapping/>
  </p:clrMapOvr>
  <p:transition>
    <p:wheel spokes="2"/>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a:t>
            </a:r>
            <a:r>
              <a:rPr lang="el-GR" b="1" dirty="0" smtClean="0"/>
              <a:t>ΑΙΤΙΑ ΕΝΔΟΣΧΟΛΙΚΗΣ ΒΙΑΣ</a:t>
            </a:r>
            <a:r>
              <a:rPr lang="el-GR" dirty="0" smtClean="0"/>
              <a:t/>
            </a:r>
            <a:br>
              <a:rPr lang="el-GR" dirty="0" smtClean="0"/>
            </a:br>
            <a:r>
              <a:rPr lang="el-GR" dirty="0" smtClean="0"/>
              <a:t>                                                    1</a:t>
            </a:r>
            <a:endParaRPr lang="el-GR" dirty="0"/>
          </a:p>
        </p:txBody>
      </p:sp>
      <p:sp>
        <p:nvSpPr>
          <p:cNvPr id="3" name="2 - Θέση περιεχομένου"/>
          <p:cNvSpPr>
            <a:spLocks noGrp="1"/>
          </p:cNvSpPr>
          <p:nvPr>
            <p:ph sz="half" idx="1"/>
          </p:nvPr>
        </p:nvSpPr>
        <p:spPr>
          <a:xfrm>
            <a:off x="457200" y="1714488"/>
            <a:ext cx="4038600" cy="4533912"/>
          </a:xfrm>
        </p:spPr>
        <p:txBody>
          <a:bodyPr>
            <a:normAutofit fontScale="85000" lnSpcReduction="20000"/>
          </a:bodyPr>
          <a:lstStyle/>
          <a:p>
            <a:r>
              <a:rPr lang="el-GR" dirty="0" smtClean="0"/>
              <a:t>Τα κυριότερα αίτια επιθετικής συμπεριφοράς του θύτη είναι το οικογενειακό περιβάλλον</a:t>
            </a:r>
          </a:p>
          <a:p>
            <a:r>
              <a:rPr lang="el-GR" dirty="0" smtClean="0"/>
              <a:t>Οι διαταραχές στην οικογένεια του θύτη:</a:t>
            </a:r>
          </a:p>
          <a:p>
            <a:pPr lvl="0"/>
            <a:r>
              <a:rPr lang="el-GR" dirty="0" smtClean="0"/>
              <a:t>Σωματική βία από τους γονείς του θύτη προς τον θύτη</a:t>
            </a:r>
          </a:p>
          <a:p>
            <a:pPr lvl="0"/>
            <a:r>
              <a:rPr lang="el-GR" dirty="0" smtClean="0"/>
              <a:t>Ψυχολογική βία από τους γονείς του θύτη προς τον θύτη</a:t>
            </a:r>
          </a:p>
          <a:p>
            <a:pPr lvl="0"/>
            <a:r>
              <a:rPr lang="el-GR" dirty="0" smtClean="0"/>
              <a:t>Λεκτική βία από τους γονείς του θύτη προς τον θύτη</a:t>
            </a:r>
          </a:p>
          <a:p>
            <a:endParaRPr lang="el-GR" dirty="0"/>
          </a:p>
        </p:txBody>
      </p:sp>
      <p:sp>
        <p:nvSpPr>
          <p:cNvPr id="4" name="3 - Θέση περιεχομένου"/>
          <p:cNvSpPr>
            <a:spLocks noGrp="1"/>
          </p:cNvSpPr>
          <p:nvPr>
            <p:ph sz="half" idx="2"/>
          </p:nvPr>
        </p:nvSpPr>
        <p:spPr/>
        <p:txBody>
          <a:bodyPr>
            <a:normAutofit fontScale="85000" lnSpcReduction="20000"/>
          </a:bodyPr>
          <a:lstStyle/>
          <a:p>
            <a:r>
              <a:rPr lang="el-GR" dirty="0" smtClean="0"/>
              <a:t>Ένα άλλο αίτιο είναι η πνευματική και η χαμηλή αυτοεκτίμηση και η ανασφάλεια που μπορεί να αναπτύξει ο θύτης καθ'όλη  την διάρκεια της εφηβείας</a:t>
            </a:r>
          </a:p>
          <a:p>
            <a:endParaRPr lang="el-GR" dirty="0"/>
          </a:p>
        </p:txBody>
      </p:sp>
    </p:spTree>
  </p:cSld>
  <p:clrMapOvr>
    <a:masterClrMapping/>
  </p:clrMapOvr>
  <p:transition>
    <p:wheel spokes="2"/>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785794"/>
            <a:ext cx="8229600" cy="875490"/>
          </a:xfrm>
        </p:spPr>
        <p:txBody>
          <a:bodyPr>
            <a:normAutofit fontScale="90000"/>
          </a:bodyPr>
          <a:lstStyle/>
          <a:p>
            <a:r>
              <a:rPr lang="el-GR" sz="3600" dirty="0" smtClean="0"/>
              <a:t>Επίσης  είναι :</a:t>
            </a:r>
            <a:r>
              <a:rPr lang="el-GR" dirty="0" smtClean="0"/>
              <a:t/>
            </a:r>
            <a:br>
              <a:rPr lang="el-GR" dirty="0" smtClean="0"/>
            </a:br>
            <a:endParaRPr lang="el-GR" dirty="0"/>
          </a:p>
        </p:txBody>
      </p:sp>
      <p:sp>
        <p:nvSpPr>
          <p:cNvPr id="3" name="2 - Θέση περιεχομένου"/>
          <p:cNvSpPr>
            <a:spLocks noGrp="1"/>
          </p:cNvSpPr>
          <p:nvPr>
            <p:ph idx="1"/>
          </p:nvPr>
        </p:nvSpPr>
        <p:spPr>
          <a:xfrm>
            <a:off x="500034" y="1571612"/>
            <a:ext cx="8229600" cy="4954634"/>
          </a:xfrm>
        </p:spPr>
        <p:txBody>
          <a:bodyPr>
            <a:normAutofit fontScale="70000" lnSpcReduction="20000"/>
          </a:bodyPr>
          <a:lstStyle/>
          <a:p>
            <a:pPr>
              <a:buNone/>
            </a:pPr>
            <a:r>
              <a:rPr lang="el-GR" b="1" dirty="0" smtClean="0"/>
              <a:t>1 </a:t>
            </a:r>
            <a:r>
              <a:rPr lang="el-GR" dirty="0" smtClean="0"/>
              <a:t>Παιδιά με ψυχολογικά προβλήματα.</a:t>
            </a:r>
          </a:p>
          <a:p>
            <a:pPr>
              <a:buNone/>
            </a:pPr>
            <a:r>
              <a:rPr lang="el-GR" b="1" dirty="0" smtClean="0"/>
              <a:t>2</a:t>
            </a:r>
            <a:r>
              <a:rPr lang="el-GR" dirty="0" smtClean="0"/>
              <a:t> Μια κοροϊδία ή μια βρισιά, μπορεί να προκαλέσει καβγά.</a:t>
            </a:r>
          </a:p>
          <a:p>
            <a:pPr>
              <a:buNone/>
            </a:pPr>
            <a:r>
              <a:rPr lang="el-GR" b="1" dirty="0" smtClean="0"/>
              <a:t>3</a:t>
            </a:r>
            <a:r>
              <a:rPr lang="el-GR" dirty="0" smtClean="0"/>
              <a:t> Η οικονομική κατάσταση και η μαζική μετανάστευση.</a:t>
            </a:r>
          </a:p>
          <a:p>
            <a:pPr>
              <a:buNone/>
            </a:pPr>
            <a:r>
              <a:rPr lang="el-GR" b="1" dirty="0" smtClean="0"/>
              <a:t>4 </a:t>
            </a:r>
            <a:r>
              <a:rPr lang="el-GR" dirty="0" smtClean="0"/>
              <a:t>Η προβολή της βίας από τα Μ.Μ.Ε.</a:t>
            </a:r>
          </a:p>
          <a:p>
            <a:pPr>
              <a:buNone/>
            </a:pPr>
            <a:r>
              <a:rPr lang="el-GR" b="1" dirty="0" smtClean="0"/>
              <a:t>5 </a:t>
            </a:r>
            <a:r>
              <a:rPr lang="el-GR" dirty="0" smtClean="0"/>
              <a:t>Η ιδιαιτερότητα της εφηβικής ηλικίας που συχνά εκφράζεται       με επιθετικότητα.</a:t>
            </a:r>
          </a:p>
          <a:p>
            <a:pPr>
              <a:buNone/>
            </a:pPr>
            <a:r>
              <a:rPr lang="el-GR" b="1" dirty="0" smtClean="0"/>
              <a:t>6</a:t>
            </a:r>
            <a:r>
              <a:rPr lang="el-GR" dirty="0" smtClean="0"/>
              <a:t> Η ανεξέλεγκτη χρήση του </a:t>
            </a:r>
            <a:r>
              <a:rPr lang="en-US" dirty="0" smtClean="0"/>
              <a:t>internet</a:t>
            </a:r>
            <a:r>
              <a:rPr lang="el-GR" dirty="0" smtClean="0"/>
              <a:t>.</a:t>
            </a:r>
          </a:p>
          <a:p>
            <a:pPr>
              <a:buNone/>
            </a:pPr>
            <a:r>
              <a:rPr lang="el-GR" b="1" dirty="0" smtClean="0"/>
              <a:t>7</a:t>
            </a:r>
            <a:r>
              <a:rPr lang="el-GR" dirty="0" smtClean="0"/>
              <a:t> Η απελπισία, το άγχος και η κατάθλιψη.</a:t>
            </a:r>
          </a:p>
          <a:p>
            <a:pPr>
              <a:buNone/>
            </a:pPr>
            <a:r>
              <a:rPr lang="el-GR" b="1" dirty="0" smtClean="0"/>
              <a:t>8</a:t>
            </a:r>
            <a:r>
              <a:rPr lang="el-GR" dirty="0" smtClean="0"/>
              <a:t> Η οικογενειακή  αποξένωση.</a:t>
            </a:r>
          </a:p>
          <a:p>
            <a:pPr>
              <a:buNone/>
            </a:pPr>
            <a:r>
              <a:rPr lang="el-GR" b="1" dirty="0" smtClean="0"/>
              <a:t>9</a:t>
            </a:r>
            <a:r>
              <a:rPr lang="el-GR" dirty="0" smtClean="0"/>
              <a:t> Η αύξηση της εγκληματικότητας και του κοινωνικού ρατσισμού.</a:t>
            </a:r>
          </a:p>
          <a:p>
            <a:pPr>
              <a:buNone/>
            </a:pPr>
            <a:r>
              <a:rPr lang="el-GR" b="1" dirty="0" smtClean="0"/>
              <a:t>10</a:t>
            </a:r>
            <a:r>
              <a:rPr lang="el-GR" dirty="0" smtClean="0"/>
              <a:t> Οικογενειακά προβλήματα (ενδοοικογενειακή βία, οικονομικά προβλήματα).</a:t>
            </a:r>
          </a:p>
          <a:p>
            <a:pPr>
              <a:buNone/>
            </a:pPr>
            <a:r>
              <a:rPr lang="el-GR" b="1" dirty="0" smtClean="0"/>
              <a:t>11</a:t>
            </a:r>
            <a:r>
              <a:rPr lang="el-GR" dirty="0" smtClean="0"/>
              <a:t> Η έλλειψη σεξουαλικής διαπαιδαγώγησης.</a:t>
            </a:r>
          </a:p>
          <a:p>
            <a:pPr>
              <a:buNone/>
            </a:pPr>
            <a:r>
              <a:rPr lang="el-GR" b="1" dirty="0" smtClean="0"/>
              <a:t>12</a:t>
            </a:r>
            <a:r>
              <a:rPr lang="el-GR" dirty="0" smtClean="0"/>
              <a:t> Η αλλοτρίωση και η παθητικότητα από τα ηλεκτρονικά παιχνίδια.</a:t>
            </a:r>
          </a:p>
          <a:p>
            <a:endParaRPr lang="el-GR" dirty="0"/>
          </a:p>
        </p:txBody>
      </p:sp>
    </p:spTree>
  </p:cSld>
  <p:clrMapOvr>
    <a:masterClrMapping/>
  </p:clrMapOvr>
  <p:transition>
    <p:wheel spokes="2"/>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Ζωντάνια">
  <a:themeElements>
    <a:clrScheme name="Ζωντάνι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Ζωντάνι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Ζωντάνι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581</TotalTime>
  <Words>1072</Words>
  <Application>Microsoft Office PowerPoint</Application>
  <PresentationFormat>Προβολή στην οθόνη (4:3)</PresentationFormat>
  <Paragraphs>158</Paragraphs>
  <Slides>29</Slides>
  <Notes>4</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29</vt:i4>
      </vt:variant>
    </vt:vector>
  </HeadingPairs>
  <TitlesOfParts>
    <vt:vector size="36" baseType="lpstr">
      <vt:lpstr>Arial</vt:lpstr>
      <vt:lpstr>Calibri</vt:lpstr>
      <vt:lpstr>Century Gothic</vt:lpstr>
      <vt:lpstr>Verdana</vt:lpstr>
      <vt:lpstr>Wingdings</vt:lpstr>
      <vt:lpstr>Wingdings 2</vt:lpstr>
      <vt:lpstr>Ζωντάνια</vt:lpstr>
      <vt:lpstr>ΕΡΕΥΝΗΤΙΚΗ ΕΡΓΑΣΙΑ ΤΩΝ ΜΑΘΗΤΩΝ ΤΗΣ Α’ΤΑΞΗΣ ΤΟΥ 5ου ΓΥΜΝΑΣΙΟΥ ΗΡΑΚΛΕΙΟΥ ΑΤΤΙΚΗΣ  ΘΕΜΑ: ΕΝΔΟΣΧΟΛΙΚΗ ΒΙΑ</vt:lpstr>
      <vt:lpstr>ΕΝΔΟΣΧΟΛΙΚΗ  ΒΙΑ </vt:lpstr>
      <vt:lpstr>Παρουσίαση του PowerPoint</vt:lpstr>
      <vt:lpstr>ΜΟΡΦΕΣ ΕΚΦΟΒΙΣΜΟΥ: </vt:lpstr>
      <vt:lpstr>Παρουσίαση του PowerPoint</vt:lpstr>
      <vt:lpstr>Τα θύματα έχουν τη δύναμη να σταματήσουν τον εκφοβισμό! </vt:lpstr>
      <vt:lpstr>1.Παπαδάκη Άννα 2.Κοκκινάκη Ευγενία 3.Κοτομάτη Μαρία 4.Δρίβας Μιχαήλ </vt:lpstr>
      <vt:lpstr> ΑΙΤΙΑ ΕΝΔΟΣΧΟΛΙΚΗΣ ΒΙΑΣ                                                     1</vt:lpstr>
      <vt:lpstr>Επίσης  είναι : </vt:lpstr>
      <vt:lpstr>Ένα άλλο αίτιο είναι η πνευματική και η χαμηλή αυτοεκτίμηση και η ανασφάλεια που μπορεί να αναπτύξει ο θύτης καθ'όλη την διάρκεια της εφηβείας  </vt:lpstr>
      <vt:lpstr>Παρουσίαση του PowerPoint</vt:lpstr>
      <vt:lpstr>ΣΥΝΕΠΕΙΕΣ ΕΝΔΟΣΧΟΛΙΚΗΣ ΒΙΑΣ:                                                        1</vt:lpstr>
      <vt:lpstr>ΣΥΝΕΠΕΙΕΣ ΣΤΟΥΣ ΘΥΤΕΣ :          2 </vt:lpstr>
      <vt:lpstr>ΣΥΝΕΠΕΙΕΣ ΣΤΑ ΘΥΜΑΤΑ:      3</vt:lpstr>
      <vt:lpstr>ΣΥΝΕΠΕΙΕΣ ΣΤΟΥΣ ΜΑΘΗΤΕΣ-ΠΑΡΑΤΗΡΗΤΕΣ :                                   4</vt:lpstr>
      <vt:lpstr> ΑΝΤΙΔΡΑΣΕΙΣ ΜΑΘΗΤΩΝ-ΠΑΡΑΤΗΡΗΤΩΝ   ΣΥΝΕΠΕΙΕΣ ΕΝΔΟΣΧΟΛΙΚΗΣ ΒΙΑΣ:               5</vt:lpstr>
      <vt:lpstr>Αν ο θύτης έχει υποστεί λεκτική σωματική ή  ψυχολογική βία από την οικογένεια του το  ίδιο θα κάνει στο θύμα ώστε να επιβληθεί   στο σχολείο ή μέσα στη  παρέα .</vt:lpstr>
      <vt:lpstr>Παρουσίαση του PowerPoint</vt:lpstr>
      <vt:lpstr>Ε Ν Δ Ο Σ Χ Ο Λ Ι Κ Η   Β Ι Α</vt:lpstr>
      <vt:lpstr>ΤΡΟΠΟΙ ΕΞΑΛΕΙΨΗΣ ΦΑΙΝΟΜΕΝΟΥ </vt:lpstr>
      <vt:lpstr>Παρουσίαση του PowerPoint</vt:lpstr>
      <vt:lpstr>Ειδικότερα : </vt:lpstr>
      <vt:lpstr>ΑΝΤΙΜΕΤΩΠΙΣΗ: </vt:lpstr>
      <vt:lpstr>Συμμαθητές :</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ΕΝΔΟΣΧΟΛΙΚΗ  ΒΙΑ</dc:title>
  <dc:creator>xrysa</dc:creator>
  <cp:lastModifiedBy>pg</cp:lastModifiedBy>
  <cp:revision>80</cp:revision>
  <dcterms:created xsi:type="dcterms:W3CDTF">2014-03-30T17:06:06Z</dcterms:created>
  <dcterms:modified xsi:type="dcterms:W3CDTF">2015-02-21T06:57:37Z</dcterms:modified>
</cp:coreProperties>
</file>